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1" r:id="rId1"/>
  </p:sldMasterIdLst>
  <p:notesMasterIdLst>
    <p:notesMasterId r:id="rId50"/>
  </p:notesMasterIdLst>
  <p:handoutMasterIdLst>
    <p:handoutMasterId r:id="rId51"/>
  </p:handoutMasterIdLst>
  <p:sldIdLst>
    <p:sldId id="338" r:id="rId2"/>
    <p:sldId id="265" r:id="rId3"/>
    <p:sldId id="407" r:id="rId4"/>
    <p:sldId id="425" r:id="rId5"/>
    <p:sldId id="410" r:id="rId6"/>
    <p:sldId id="367" r:id="rId7"/>
    <p:sldId id="384" r:id="rId8"/>
    <p:sldId id="366" r:id="rId9"/>
    <p:sldId id="396" r:id="rId10"/>
    <p:sldId id="377" r:id="rId11"/>
    <p:sldId id="408" r:id="rId12"/>
    <p:sldId id="412" r:id="rId13"/>
    <p:sldId id="423" r:id="rId14"/>
    <p:sldId id="390" r:id="rId15"/>
    <p:sldId id="424" r:id="rId16"/>
    <p:sldId id="378" r:id="rId17"/>
    <p:sldId id="375" r:id="rId18"/>
    <p:sldId id="259" r:id="rId19"/>
    <p:sldId id="269" r:id="rId20"/>
    <p:sldId id="398" r:id="rId21"/>
    <p:sldId id="381" r:id="rId22"/>
    <p:sldId id="389" r:id="rId23"/>
    <p:sldId id="403" r:id="rId24"/>
    <p:sldId id="388" r:id="rId25"/>
    <p:sldId id="413" r:id="rId26"/>
    <p:sldId id="414" r:id="rId27"/>
    <p:sldId id="417" r:id="rId28"/>
    <p:sldId id="391" r:id="rId29"/>
    <p:sldId id="379" r:id="rId30"/>
    <p:sldId id="369" r:id="rId31"/>
    <p:sldId id="394" r:id="rId32"/>
    <p:sldId id="399" r:id="rId33"/>
    <p:sldId id="427" r:id="rId34"/>
    <p:sldId id="382" r:id="rId35"/>
    <p:sldId id="415" r:id="rId36"/>
    <p:sldId id="368" r:id="rId37"/>
    <p:sldId id="400" r:id="rId38"/>
    <p:sldId id="393" r:id="rId39"/>
    <p:sldId id="380" r:id="rId40"/>
    <p:sldId id="383" r:id="rId41"/>
    <p:sldId id="402" r:id="rId42"/>
    <p:sldId id="416" r:id="rId43"/>
    <p:sldId id="392" r:id="rId44"/>
    <p:sldId id="385" r:id="rId45"/>
    <p:sldId id="418" r:id="rId46"/>
    <p:sldId id="288" r:id="rId47"/>
    <p:sldId id="401" r:id="rId48"/>
    <p:sldId id="289" r:id="rId49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120"/>
    <p:restoredTop sz="94724"/>
  </p:normalViewPr>
  <p:slideViewPr>
    <p:cSldViewPr snapToGrid="0" snapToObjects="1" showGuides="1">
      <p:cViewPr varScale="1">
        <p:scale>
          <a:sx n="158" d="100"/>
          <a:sy n="158" d="100"/>
        </p:scale>
        <p:origin x="200" y="145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56" d="100"/>
          <a:sy n="56" d="100"/>
        </p:scale>
        <p:origin x="2914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24304C4-0C48-4A90-945A-B19421B0B0A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05C2B2-0E6A-4DE5-BEF4-BD535FDDB9E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5150CF-92AF-4089-AEB5-F487EE6DD32E}" type="datetimeFigureOut">
              <a:rPr lang="en-US" smtClean="0"/>
              <a:t>3/5/19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37E5BB-044F-4FA0-9E05-8E335B9074A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44FFEE-F98D-43BB-B840-F6A2654A45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C5022F-A5C1-4A8C-81EB-A08577F8E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6067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iff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tiff>
</file>

<file path=ppt/media/image41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BE012A-D992-5D42-B86E-AA2BC0764EE1}" type="datetimeFigureOut">
              <a:rPr lang="en-US" smtClean="0"/>
              <a:t>3/5/19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D02FFD-07D4-5C4F-BD77-921008177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153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329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D02FFD-07D4-5C4F-BD77-921008177348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12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S 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B39B560-3B8A-2E42-9933-82876E9B412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55"/>
            <a:ext cx="9144000" cy="514099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7553" y="824752"/>
            <a:ext cx="6320118" cy="3272119"/>
          </a:xfrm>
        </p:spPr>
        <p:txBody>
          <a:bodyPr/>
          <a:lstStyle>
            <a:lvl1pPr>
              <a:lnSpc>
                <a:spcPct val="90000"/>
              </a:lnSpc>
              <a:defRPr sz="2600" b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2474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5187462" cy="4520805"/>
          </a:xfrm>
        </p:spPr>
        <p:txBody>
          <a:bodyPr/>
          <a:lstStyle>
            <a:lvl1pPr marL="117475" indent="-117475">
              <a:tabLst/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D162E5C9-54C9-4723-8528-DDE955CCB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2803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701162"/>
            <a:ext cx="4114800" cy="40383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701162"/>
            <a:ext cx="4114800" cy="3992344"/>
          </a:xfrm>
        </p:spPr>
        <p:txBody>
          <a:bodyPr/>
          <a:lstStyle>
            <a:lvl1pPr>
              <a:spcBef>
                <a:spcPts val="1100"/>
              </a:spcBef>
              <a:spcAft>
                <a:spcPts val="0"/>
              </a:spcAft>
              <a:defRPr/>
            </a:lvl1pPr>
            <a:lvl2pPr>
              <a:spcBef>
                <a:spcPts val="1100"/>
              </a:spcBef>
              <a:defRPr/>
            </a:lvl2pPr>
            <a:lvl3pPr>
              <a:spcBef>
                <a:spcPts val="1100"/>
              </a:spcBef>
              <a:defRPr/>
            </a:lvl3pPr>
            <a:lvl4pPr>
              <a:spcBef>
                <a:spcPts val="1100"/>
              </a:spcBef>
              <a:defRPr/>
            </a:lvl4pPr>
            <a:lvl5pPr>
              <a:spcBef>
                <a:spcPts val="1100"/>
              </a:spcBef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0563"/>
            <a:ext cx="8686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2008B279-9489-4976-BEC4-E0BED9D5C80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71382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8686800" cy="855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800600" y="1124712"/>
            <a:ext cx="4114800" cy="3585845"/>
          </a:xfrm>
        </p:spPr>
        <p:txBody>
          <a:bodyPr/>
          <a:lstStyle>
            <a:lvl1pPr>
              <a:spcBef>
                <a:spcPts val="0"/>
              </a:spcBef>
              <a:defRPr sz="14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C4038D92-6002-4FCB-905F-3B8B85816912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557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8686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18616"/>
            <a:ext cx="4114800" cy="356451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8686800" cy="204978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118616"/>
            <a:ext cx="4114800" cy="3564509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F4D4F1B5-259E-4BED-BABA-7446E902679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7889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two columns, different text size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8686800" cy="5021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28600" y="1056894"/>
            <a:ext cx="4114800" cy="3626231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800600" y="1056894"/>
            <a:ext cx="4114800" cy="3626231"/>
          </a:xfr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2EBDE6F8-0DDA-4BDF-A899-D593D684B26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629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four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8686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18616"/>
            <a:ext cx="1828800" cy="3564508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9"/>
            <a:ext cx="8686800" cy="204978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118616"/>
            <a:ext cx="1828800" cy="3564508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118616"/>
            <a:ext cx="1828800" cy="3564508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118616"/>
            <a:ext cx="1828800" cy="3564508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C16329AA-984D-4825-9A5C-3E056C026CE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69758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11480"/>
            <a:ext cx="4114800" cy="6400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123950"/>
            <a:ext cx="4114800" cy="3559175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5F38A3C1-F1F1-4798-8B8B-61DEC0FBC4FA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9764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columns), half-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123950"/>
            <a:ext cx="1828800" cy="3559174"/>
          </a:xfrm>
        </p:spPr>
        <p:txBody>
          <a:bodyPr/>
          <a:lstStyle>
            <a:lvl1pPr>
              <a:spcBef>
                <a:spcPts val="1100"/>
              </a:spcBef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2514600" y="1123950"/>
            <a:ext cx="1828800" cy="3559174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6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ED13B68E-B61D-42C4-AA82-3B4B5A1B1FC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5754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two narrow column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123950"/>
            <a:ext cx="4114800" cy="347548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23950"/>
            <a:ext cx="1828800" cy="347477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8686800" cy="300037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/>
          </p:nvPr>
        </p:nvSpPr>
        <p:spPr>
          <a:xfrm>
            <a:off x="7086600" y="1123950"/>
            <a:ext cx="1828800" cy="347477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CABCEDE9-FCA2-4FDC-B0F5-D03643023F0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7972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, title, text (dark backgrou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123954"/>
            <a:ext cx="4114800" cy="347547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4800600" y="1123954"/>
            <a:ext cx="4114800" cy="3475477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  <a:lvl2pPr marL="0" indent="0">
              <a:spcBef>
                <a:spcPts val="1100"/>
              </a:spcBef>
              <a:buFontTx/>
              <a:buNone/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201168"/>
            <a:ext cx="4114800" cy="502164"/>
          </a:xfrm>
        </p:spPr>
        <p:txBody>
          <a:bodyPr/>
          <a:lstStyle>
            <a:lvl1pPr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290D0354-5034-43EB-A554-C3792985086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28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203781"/>
            <a:ext cx="4114801" cy="4479344"/>
          </a:xfrm>
        </p:spPr>
        <p:txBody>
          <a:bodyPr/>
          <a:lstStyle>
            <a:lvl1pPr>
              <a:lnSpc>
                <a:spcPct val="90000"/>
              </a:lnSpc>
              <a:defRPr sz="24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4705350"/>
            <a:ext cx="521589" cy="21145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001" t="20400" r="17675" b="20719"/>
          <a:stretch/>
        </p:blipFill>
        <p:spPr>
          <a:xfrm>
            <a:off x="4467224" y="405272"/>
            <a:ext cx="4297421" cy="3687650"/>
          </a:xfrm>
          <a:prstGeom prst="rect">
            <a:avLst/>
          </a:prstGeom>
        </p:spPr>
      </p:pic>
      <p:pic>
        <p:nvPicPr>
          <p:cNvPr id="8" name="Picture 7" descr="ibm_gry.png"/>
          <p:cNvPicPr>
            <a:picLocks noChangeAspect="1"/>
          </p:cNvPicPr>
          <p:nvPr userDrawn="1"/>
        </p:nvPicPr>
        <p:blipFill>
          <a:blip r:embed="rId4">
            <a:biLevel thresh="7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93811" y="240045"/>
            <a:ext cx="521589" cy="2114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172" t="28443" r="13568" b="27421"/>
          <a:stretch/>
        </p:blipFill>
        <p:spPr>
          <a:xfrm>
            <a:off x="7410684" y="4584701"/>
            <a:ext cx="1620427" cy="47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3818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5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3CC0133F-94A8-41A1-B9BC-0AEE171E8CE8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6412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half-blank are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028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B71851DA-26F5-4003-8390-36B564C6B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7266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sight, text, 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>
          <a:xfrm>
            <a:off x="228600" y="192024"/>
            <a:ext cx="4114800" cy="511308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228600" y="1123955"/>
            <a:ext cx="4114800" cy="3462056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5ACD29FD-FAA5-49D6-8771-B7320F18D793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08120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3 med, 2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4572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4572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8000" y="0"/>
            <a:ext cx="2286000" cy="2571750"/>
          </a:xfrm>
          <a:solidFill>
            <a:schemeClr val="tx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4572000" y="0"/>
            <a:ext cx="2286000" cy="2571750"/>
          </a:xfrm>
          <a:solidFill>
            <a:schemeClr val="tx2">
              <a:lumMod val="50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4571999" cy="2571751"/>
          </a:xfrm>
          <a:solidFill>
            <a:schemeClr val="accent2"/>
          </a:solidFill>
        </p:spPr>
        <p:txBody>
          <a:bodyPr lIns="228600" tIns="201168" rIns="228600" bIns="22860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FD354327-BCD7-4AA9-A8EC-B7BE70A9AAB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56075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1 large, 4 sm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5"/>
          </p:nvPr>
        </p:nvSpPr>
        <p:spPr>
          <a:xfrm>
            <a:off x="6857998" y="2571750"/>
            <a:ext cx="2286000" cy="2571750"/>
          </a:xfrm>
          <a:solidFill>
            <a:schemeClr val="accent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6"/>
          </p:nvPr>
        </p:nvSpPr>
        <p:spPr>
          <a:xfrm>
            <a:off x="2286000" y="2571750"/>
            <a:ext cx="2286000" cy="257175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7"/>
          </p:nvPr>
        </p:nvSpPr>
        <p:spPr>
          <a:xfrm>
            <a:off x="4572001" y="2571750"/>
            <a:ext cx="2285997" cy="257175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8"/>
          </p:nvPr>
        </p:nvSpPr>
        <p:spPr>
          <a:xfrm>
            <a:off x="0" y="2571750"/>
            <a:ext cx="2286000" cy="2571750"/>
          </a:xfrm>
          <a:solidFill>
            <a:schemeClr val="bg1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>
                <a:solidFill>
                  <a:schemeClr val="bg2"/>
                </a:solidFill>
              </a:defRPr>
            </a:lvl2pPr>
            <a:lvl3pPr>
              <a:defRPr>
                <a:solidFill>
                  <a:schemeClr val="bg2"/>
                </a:solidFill>
              </a:defRPr>
            </a:lvl3pPr>
            <a:lvl4pPr>
              <a:defRPr>
                <a:solidFill>
                  <a:schemeClr val="bg2"/>
                </a:solidFill>
              </a:defRPr>
            </a:lvl4pPr>
            <a:lvl5pPr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2571751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 sz="48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B5C7CB39-5128-4579-B5D1-0A1C84C76E7C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4917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-1" y="-1"/>
            <a:ext cx="9143999" cy="1290639"/>
          </a:xfrm>
          <a:solidFill>
            <a:schemeClr val="tx1"/>
          </a:solidFill>
        </p:spPr>
        <p:txBody>
          <a:bodyPr lIns="228600" tIns="201168" rIns="228600" bIns="228600"/>
          <a:lstStyle>
            <a:lvl1pPr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D32365B2-AA6C-48AC-999E-F033B4470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32866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black box) over image(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2857500"/>
            <a:ext cx="2286000" cy="2286000"/>
          </a:xfrm>
          <a:solidFill>
            <a:schemeClr val="tx1"/>
          </a:solidFill>
        </p:spPr>
        <p:txBody>
          <a:bodyPr lIns="228600" tIns="155448" rIns="228600" bIns="228600"/>
          <a:lstStyle>
            <a:lvl1pPr>
              <a:defRPr>
                <a:solidFill>
                  <a:schemeClr val="bg2"/>
                </a:solidFill>
              </a:defRPr>
            </a:lvl1pPr>
            <a:lvl2pPr>
              <a:defRPr sz="1000">
                <a:solidFill>
                  <a:schemeClr val="bg2"/>
                </a:solidFill>
              </a:defRPr>
            </a:lvl2pPr>
            <a:lvl3pPr>
              <a:defRPr sz="1000">
                <a:solidFill>
                  <a:schemeClr val="bg2"/>
                </a:solidFill>
              </a:defRPr>
            </a:lvl3pPr>
            <a:lvl4pPr>
              <a:defRPr sz="1000">
                <a:solidFill>
                  <a:schemeClr val="bg2"/>
                </a:solidFill>
              </a:defRPr>
            </a:lvl4pPr>
            <a:lvl5pPr>
              <a:defRPr sz="10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20593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oxes (4 tal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9"/>
          </p:nvPr>
        </p:nvSpPr>
        <p:spPr>
          <a:xfrm>
            <a:off x="0" y="-1"/>
            <a:ext cx="2286000" cy="5143500"/>
          </a:xfrm>
          <a:solidFill>
            <a:schemeClr val="tx1"/>
          </a:solidFill>
        </p:spPr>
        <p:txBody>
          <a:bodyPr lIns="228600" tIns="182880" rIns="228600" bIns="228600"/>
          <a:lstStyle>
            <a:lvl1pPr>
              <a:defRPr sz="16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0"/>
          </p:nvPr>
        </p:nvSpPr>
        <p:spPr>
          <a:xfrm>
            <a:off x="2286000" y="0"/>
            <a:ext cx="2286000" cy="5143500"/>
          </a:xfrm>
          <a:solidFill>
            <a:schemeClr val="accent2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21"/>
          </p:nvPr>
        </p:nvSpPr>
        <p:spPr>
          <a:xfrm>
            <a:off x="4572000" y="0"/>
            <a:ext cx="2286000" cy="5143500"/>
          </a:xfrm>
          <a:solidFill>
            <a:schemeClr val="accent3"/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22"/>
          </p:nvPr>
        </p:nvSpPr>
        <p:spPr>
          <a:xfrm>
            <a:off x="6858000" y="0"/>
            <a:ext cx="2286000" cy="5143500"/>
          </a:xfrm>
          <a:solidFill>
            <a:schemeClr val="tx2">
              <a:lumMod val="75000"/>
            </a:schemeClr>
          </a:solidFill>
        </p:spPr>
        <p:txBody>
          <a:bodyPr lIns="228600" tIns="192024" rIns="228600" bIns="228600"/>
          <a:lstStyle>
            <a:lvl1pPr>
              <a:defRPr sz="1400">
                <a:solidFill>
                  <a:schemeClr val="bg2"/>
                </a:solidFill>
              </a:defRPr>
            </a:lvl1pPr>
            <a:lvl2pPr>
              <a:defRPr sz="1100">
                <a:solidFill>
                  <a:schemeClr val="bg2"/>
                </a:solidFill>
              </a:defRPr>
            </a:lvl2pPr>
            <a:lvl3pPr>
              <a:defRPr sz="1100">
                <a:solidFill>
                  <a:schemeClr val="bg2"/>
                </a:solidFill>
              </a:defRPr>
            </a:lvl3pPr>
            <a:lvl4pPr>
              <a:defRPr sz="1100">
                <a:solidFill>
                  <a:schemeClr val="bg2"/>
                </a:solidFill>
              </a:defRPr>
            </a:lvl4pPr>
            <a:lvl5pPr>
              <a:defRPr sz="1100">
                <a:solidFill>
                  <a:schemeClr val="bg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8C016852-7A3B-45E7-8A0D-8BF60C172731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de-DE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041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8686800" cy="8557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5"/>
            <a:ext cx="1828800" cy="3474770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47462D40-6FCE-4484-92B3-F864CF70821A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325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content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7"/>
            <a:ext cx="8686800" cy="8557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23954"/>
            <a:ext cx="1828800" cy="3446933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514600" y="1123954"/>
            <a:ext cx="6400800" cy="33670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20F4F4C1-18D3-45FA-B35E-265DD2397F8C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892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7"/>
            <a:ext cx="8686800" cy="864308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 hasCustomPrompt="1"/>
          </p:nvPr>
        </p:nvSpPr>
        <p:spPr>
          <a:xfrm>
            <a:off x="228601" y="1136650"/>
            <a:ext cx="8686800" cy="3562350"/>
          </a:xfrm>
        </p:spPr>
        <p:txBody>
          <a:bodyPr/>
          <a:lstStyle>
            <a:lvl1pPr marL="285750" marR="0" indent="-28575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.AppleSystemUIFont" charset="-120"/>
              <a:buChar char="−"/>
              <a:tabLst/>
              <a:defRPr/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FE3BF1D0-4008-49E6-8A7C-834EEC499B7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text (1/4), blank (3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8686800" cy="8557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23954"/>
            <a:ext cx="1828800" cy="3446933"/>
          </a:xfrm>
        </p:spPr>
        <p:txBody>
          <a:bodyPr/>
          <a:lstStyle>
            <a:lvl1pPr>
              <a:defRPr sz="14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A5AD68D3-582D-4C68-AD1C-26D5CDFABB02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025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: title, text (2/4), content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8557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23954"/>
            <a:ext cx="1828800" cy="3475477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3954"/>
            <a:ext cx="1828800" cy="3457190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4572000" y="0"/>
            <a:ext cx="4572000" cy="5143500"/>
          </a:xfrm>
        </p:spPr>
        <p:txBody>
          <a:bodyPr/>
          <a:lstStyle/>
          <a:p>
            <a:r>
              <a:rPr lang="en-US"/>
              <a:t>Drag picture to placeholder or click icon to add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63BC5919-E068-409C-BDF0-9CEE15C5535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98171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se study 2: title, text (2/4), quote (2/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8686800" cy="8557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228600" y="1123954"/>
            <a:ext cx="1828800" cy="3475477"/>
          </a:xfrm>
        </p:spPr>
        <p:txBody>
          <a:bodyPr/>
          <a:lstStyle>
            <a:lvl1pPr>
              <a:defRPr sz="16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2514600" y="1123954"/>
            <a:ext cx="1828800" cy="3457190"/>
          </a:xfrm>
        </p:spPr>
        <p:txBody>
          <a:bodyPr/>
          <a:lstStyle>
            <a:lvl1pPr>
              <a:defRPr sz="1400"/>
            </a:lvl1pPr>
            <a:lvl2pPr marL="0" indent="0">
              <a:buNone/>
              <a:defRPr sz="1000"/>
            </a:lvl2pPr>
            <a:lvl3pPr>
              <a:defRPr sz="100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700392" y="1123953"/>
            <a:ext cx="4215008" cy="3423439"/>
          </a:xfrm>
        </p:spPr>
        <p:txBody>
          <a:bodyPr/>
          <a:lstStyle>
            <a:lvl1pPr marL="117475" indent="-117475">
              <a:tabLst/>
              <a:defRPr sz="2400"/>
            </a:lvl1pPr>
            <a:lvl2pPr marL="0" indent="0"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129B35D0-93B6-494D-BD41-2D083C6E358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94305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92024"/>
            <a:ext cx="1828800" cy="4408995"/>
          </a:xfrm>
        </p:spPr>
        <p:txBody>
          <a:bodyPr/>
          <a:lstStyle>
            <a:lvl1pPr>
              <a:defRPr sz="1600"/>
            </a:lvl1pPr>
            <a:lvl2pPr marL="0" indent="0">
              <a:spcBef>
                <a:spcPts val="1100"/>
              </a:spcBef>
              <a:buFontTx/>
              <a:buNone/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able Placeholder 6"/>
          <p:cNvSpPr>
            <a:spLocks noGrp="1"/>
          </p:cNvSpPr>
          <p:nvPr>
            <p:ph type="tbl" sz="quarter" idx="13"/>
          </p:nvPr>
        </p:nvSpPr>
        <p:spPr>
          <a:xfrm>
            <a:off x="2514600" y="225425"/>
            <a:ext cx="6400800" cy="4597400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9C340B16-DD07-4551-94BF-0B28A7C9CAD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48113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with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6F6DB7C7-C848-4EBD-AD54-8FA68D3F9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5535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542796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8686800" cy="8557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4300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 sz="1100"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12B0D548-328A-42F2-BE71-7EDD515E56CD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79875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bm sign-of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 descr="ibm_g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25953" y="2186150"/>
            <a:ext cx="1297608" cy="526097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5BB2391-0785-453E-95DC-C74FE0B44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8867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15BDF8-D665-1D43-B1A2-413B689A5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A7C19-E9D1-6B46-AD12-B54B91364A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663572-8631-434C-9141-07F889056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CA034-A09A-2845-8532-6E0512564F7D}" type="datetimeFigureOut">
              <a:rPr lang="en-US" smtClean="0"/>
              <a:t>3/5/19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5E40B-CF55-F24D-BC78-9BD61D6C9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EFFEF-75DE-9943-B4C3-9F7357C23E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48025-A781-4643-82CB-5C883DD97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24448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84DF7E-0E5B-7041-A430-BDFA131C8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CA034-A09A-2845-8532-6E0512564F7D}" type="datetimeFigureOut">
              <a:rPr lang="en-US" smtClean="0"/>
              <a:t>3/5/19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2BF6DC-65BD-804F-BBD0-A2D285920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931AD5-D857-F540-9C11-9FD25751F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48025-A781-4643-82CB-5C883DD978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22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8686800" cy="381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16BDB4A1-58A5-4914-BF17-FC3FAA35B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50816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493752"/>
          </a:xfrm>
        </p:spPr>
        <p:txBody>
          <a:bodyPr/>
          <a:lstStyle>
            <a:lvl1pPr>
              <a:lnSpc>
                <a:spcPct val="9000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A9C9BF10-9FF6-4943-8219-15E90C1BDA8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6284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(with page conten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01168"/>
            <a:ext cx="8686800" cy="85572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228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 marL="173038" indent="-173038">
              <a:spcBef>
                <a:spcPts val="0"/>
              </a:spcBef>
              <a:tabLst/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4800600" y="1123950"/>
            <a:ext cx="4114800" cy="3584448"/>
          </a:xfrm>
        </p:spPr>
        <p:txBody>
          <a:bodyPr/>
          <a:lstStyle>
            <a:lvl1pPr marL="0" indent="0">
              <a:spcBef>
                <a:spcPts val="0"/>
              </a:spcBef>
              <a:tabLst>
                <a:tab pos="3940175" algn="dec"/>
              </a:tabLst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ClrTx/>
              <a:buSzTx/>
              <a:buFont typeface="Arial"/>
              <a:buNone/>
              <a:tabLst>
                <a:tab pos="4023360" algn="r"/>
              </a:tabLst>
              <a:defRPr/>
            </a:pPr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4AB186FE-CCE0-4F87-A511-DEF4E8D46C54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598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3"/>
            <a:ext cx="8686800" cy="84658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3949"/>
            <a:ext cx="8686800" cy="3496566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80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EE6BCA4A-BCE3-4805-8982-D2CDBE0F98AE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0506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act, number, half-image (bleed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10313"/>
            <a:ext cx="4114800" cy="846582"/>
          </a:xfrm>
        </p:spPr>
        <p:txBody>
          <a:bodyPr/>
          <a:lstStyle>
            <a:lvl1pPr>
              <a:defRPr sz="1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228600" y="1123949"/>
            <a:ext cx="4114800" cy="3496566"/>
          </a:xfrm>
        </p:spPr>
        <p:txBody>
          <a:bodyPr/>
          <a:lstStyle>
            <a:lvl1pPr>
              <a:lnSpc>
                <a:spcPct val="90000"/>
              </a:lnSpc>
              <a:spcBef>
                <a:spcPts val="0"/>
              </a:spcBef>
              <a:defRPr sz="6600" b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4572000" y="0"/>
            <a:ext cx="4572000" cy="51435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70ABF021-709C-4E2F-8890-C17E66F2B6A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908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265176"/>
            <a:ext cx="8686800" cy="4473575"/>
          </a:xfrm>
        </p:spPr>
        <p:txBody>
          <a:bodyPr/>
          <a:lstStyle>
            <a:lvl1pPr>
              <a:lnSpc>
                <a:spcPct val="90000"/>
              </a:lnSpc>
              <a:defRPr sz="96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E2B1BD4F-855D-4637-8825-145462935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8032"/>
            <a:ext cx="6400800" cy="13716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 dirty="0"/>
              <a:t>IBM Cloud 2019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52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" y="201169"/>
            <a:ext cx="8686800" cy="3714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" y="703332"/>
            <a:ext cx="8686800" cy="398893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 dirty="0"/>
              <a:t>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6858000" y="4826480"/>
            <a:ext cx="20574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6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fld id="{D0BE6F14-FF48-0F4F-A8AA-2E3F25371E4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6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</a:lstStyle>
          <a:p>
            <a:r>
              <a:rPr lang="de-DE" dirty="0"/>
              <a:t>IBM Cloud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30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782" r:id="rId2"/>
    <p:sldLayoutId id="2147483827" r:id="rId3"/>
    <p:sldLayoutId id="2147483800" r:id="rId4"/>
    <p:sldLayoutId id="2147483783" r:id="rId5"/>
    <p:sldLayoutId id="2147483817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  <p:sldLayoutId id="2147483791" r:id="rId13"/>
    <p:sldLayoutId id="2147483792" r:id="rId14"/>
    <p:sldLayoutId id="2147483793" r:id="rId15"/>
    <p:sldLayoutId id="2147483794" r:id="rId16"/>
    <p:sldLayoutId id="2147483795" r:id="rId17"/>
    <p:sldLayoutId id="2147483796" r:id="rId18"/>
    <p:sldLayoutId id="2147483797" r:id="rId19"/>
    <p:sldLayoutId id="2147483798" r:id="rId20"/>
    <p:sldLayoutId id="2147483799" r:id="rId21"/>
    <p:sldLayoutId id="2147483801" r:id="rId22"/>
    <p:sldLayoutId id="2147483802" r:id="rId23"/>
    <p:sldLayoutId id="2147483803" r:id="rId24"/>
    <p:sldLayoutId id="2147483804" r:id="rId25"/>
    <p:sldLayoutId id="2147483805" r:id="rId26"/>
    <p:sldLayoutId id="2147483806" r:id="rId27"/>
    <p:sldLayoutId id="2147483807" r:id="rId28"/>
    <p:sldLayoutId id="2147483808" r:id="rId29"/>
    <p:sldLayoutId id="2147483809" r:id="rId30"/>
    <p:sldLayoutId id="2147483810" r:id="rId31"/>
    <p:sldLayoutId id="2147483811" r:id="rId32"/>
    <p:sldLayoutId id="2147483812" r:id="rId33"/>
    <p:sldLayoutId id="2147483813" r:id="rId34"/>
    <p:sldLayoutId id="2147483814" r:id="rId35"/>
    <p:sldLayoutId id="2147483825" r:id="rId36"/>
    <p:sldLayoutId id="2147483816" r:id="rId37"/>
    <p:sldLayoutId id="2147483829" r:id="rId38"/>
    <p:sldLayoutId id="2147483830" r:id="rId39"/>
  </p:sldLayoutIdLst>
  <p:hf sldNum="0" hd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Arial" charset="0"/>
          <a:cs typeface="Arial" charset="0"/>
        </a:defRPr>
      </a:lvl1pPr>
    </p:titleStyle>
    <p:bodyStyle>
      <a:lvl1pPr marL="0" indent="0" algn="l" defTabSz="457200" rtl="0" eaLnBrk="1" latinLnBrk="0" hangingPunct="1">
        <a:lnSpc>
          <a:spcPct val="100000"/>
        </a:lnSpc>
        <a:spcBef>
          <a:spcPts val="1100"/>
        </a:spcBef>
        <a:buFont typeface="Arial"/>
        <a:buNone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1pPr>
      <a:lvl2pPr marL="173038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2pPr>
      <a:lvl3pPr marL="3968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•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3pPr>
      <a:lvl4pPr marL="625475" indent="-168275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–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4pPr>
      <a:lvl5pPr marL="803275" indent="-173038" algn="l" defTabSz="457200" rtl="0" eaLnBrk="1" latinLnBrk="0" hangingPunct="1">
        <a:lnSpc>
          <a:spcPct val="100000"/>
        </a:lnSpc>
        <a:spcBef>
          <a:spcPts val="1100"/>
        </a:spcBef>
        <a:spcAft>
          <a:spcPts val="0"/>
        </a:spcAft>
        <a:buFont typeface="Arial"/>
        <a:buChar char="»"/>
        <a:defRPr sz="1400" kern="1200">
          <a:solidFill>
            <a:schemeClr val="tx1"/>
          </a:solidFill>
          <a:latin typeface="+mn-lt"/>
          <a:ea typeface="Arial" charset="0"/>
          <a:cs typeface="Arial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296">
          <p15:clr>
            <a:srgbClr val="F26B43"/>
          </p15:clr>
        </p15:guide>
        <p15:guide id="2" orient="horz" pos="1619">
          <p15:clr>
            <a:srgbClr val="F26B43"/>
          </p15:clr>
        </p15:guide>
        <p15:guide id="3" orient="horz" pos="1216">
          <p15:clr>
            <a:srgbClr val="F26B43"/>
          </p15:clr>
        </p15:guide>
        <p15:guide id="5" orient="horz" pos="813">
          <p15:clr>
            <a:srgbClr val="F26B43"/>
          </p15:clr>
        </p15:guide>
        <p15:guide id="7" orient="horz" pos="2022">
          <p15:clr>
            <a:srgbClr val="F26B43"/>
          </p15:clr>
        </p15:guide>
        <p15:guide id="8" orient="horz" pos="2426">
          <p15:clr>
            <a:srgbClr val="F26B43"/>
          </p15:clr>
        </p15:guide>
        <p15:guide id="9" orient="horz" pos="2829">
          <p15:clr>
            <a:srgbClr val="F26B43"/>
          </p15:clr>
        </p15:guide>
        <p15:guide id="11" pos="2880">
          <p15:clr>
            <a:srgbClr val="F26B43"/>
          </p15:clr>
        </p15:guide>
        <p15:guide id="13" pos="2736">
          <p15:clr>
            <a:srgbClr val="F26B43"/>
          </p15:clr>
        </p15:guide>
        <p15:guide id="15" pos="1584">
          <p15:clr>
            <a:srgbClr val="F26B43"/>
          </p15:clr>
        </p15:guide>
        <p15:guide id="17" pos="1440">
          <p15:clr>
            <a:srgbClr val="F26B43"/>
          </p15:clr>
        </p15:guide>
        <p15:guide id="20" pos="3024">
          <p15:clr>
            <a:srgbClr val="F26B43"/>
          </p15:clr>
        </p15:guide>
        <p15:guide id="22" pos="4320">
          <p15:clr>
            <a:srgbClr val="F26B43"/>
          </p15:clr>
        </p15:guide>
        <p15:guide id="24" pos="144">
          <p15:clr>
            <a:srgbClr val="F26B43"/>
          </p15:clr>
        </p15:guide>
        <p15:guide id="26" pos="5616">
          <p15:clr>
            <a:srgbClr val="F26B43"/>
          </p15:clr>
        </p15:guide>
        <p15:guide id="27" orient="horz" pos="142">
          <p15:clr>
            <a:srgbClr val="F26B43"/>
          </p15:clr>
        </p15:guide>
        <p15:guide id="31" pos="4176">
          <p15:clr>
            <a:srgbClr val="F26B43"/>
          </p15:clr>
        </p15:guide>
        <p15:guide id="32" pos="4464">
          <p15:clr>
            <a:srgbClr val="F26B43"/>
          </p15:clr>
        </p15:guide>
        <p15:guide id="34" orient="horz" pos="3098">
          <p15:clr>
            <a:srgbClr val="F26B43"/>
          </p15:clr>
        </p15:guide>
        <p15:guide id="35" orient="horz" pos="420">
          <p15:clr>
            <a:srgbClr val="F26B43"/>
          </p15:clr>
        </p15:guide>
        <p15:guide id="36" orient="horz" pos="7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5.png"/><Relationship Id="rId5" Type="http://schemas.openxmlformats.org/officeDocument/2006/relationships/image" Target="../media/image21.png"/><Relationship Id="rId4" Type="http://schemas.openxmlformats.org/officeDocument/2006/relationships/image" Target="../media/image2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IBM-ICP-CoC/VpK" TargetMode="External"/><Relationship Id="rId2" Type="http://schemas.openxmlformats.org/officeDocument/2006/relationships/hyperlink" Target="https://github.ibm.com/IBMPrivateCloud/support-tools/blob/master/log_collector/icplogcollector-master.sh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github.com/wagoodman/dive" TargetMode="External"/><Relationship Id="rId5" Type="http://schemas.openxmlformats.org/officeDocument/2006/relationships/hyperlink" Target="https://github.com/IBM-ICP-CoC/KubeToy" TargetMode="External"/><Relationship Id="rId4" Type="http://schemas.openxmlformats.org/officeDocument/2006/relationships/hyperlink" Target="https://caylent.com/50-useful-kubernetes-tools/" TargetMode="Externa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hyperlink" Target="http://ibm.biz/cloud-social" TargetMode="External"/><Relationship Id="rId13" Type="http://schemas.openxmlformats.org/officeDocument/2006/relationships/hyperlink" Target="http://bit.ly/link-communities" TargetMode="External"/><Relationship Id="rId3" Type="http://schemas.openxmlformats.org/officeDocument/2006/relationships/image" Target="../media/image40.tiff"/><Relationship Id="rId7" Type="http://schemas.openxmlformats.org/officeDocument/2006/relationships/hyperlink" Target="http://ibm.biz/dte-social" TargetMode="External"/><Relationship Id="rId12" Type="http://schemas.openxmlformats.org/officeDocument/2006/relationships/hyperlink" Target="https://bit.ly/linked-headline" TargetMode="External"/><Relationship Id="rId17" Type="http://schemas.openxmlformats.org/officeDocument/2006/relationships/image" Target="../media/image41.png"/><Relationship Id="rId2" Type="http://schemas.openxmlformats.org/officeDocument/2006/relationships/notesSlide" Target="../notesSlides/notesSlide2.xml"/><Relationship Id="rId16" Type="http://schemas.openxmlformats.org/officeDocument/2006/relationships/hyperlink" Target="http://ibm.biz/community-notification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://bit.ly/social-lnl" TargetMode="External"/><Relationship Id="rId11" Type="http://schemas.openxmlformats.org/officeDocument/2006/relationships/hyperlink" Target="https://bit.ly/linked-profile" TargetMode="External"/><Relationship Id="rId5" Type="http://schemas.openxmlformats.org/officeDocument/2006/relationships/hyperlink" Target="http://ibm.biz/meetup-training" TargetMode="External"/><Relationship Id="rId15" Type="http://schemas.openxmlformats.org/officeDocument/2006/relationships/hyperlink" Target="http://ibm.biz/community-groups" TargetMode="External"/><Relationship Id="rId10" Type="http://schemas.openxmlformats.org/officeDocument/2006/relationships/hyperlink" Target="https://ibm.co/2yGFm00" TargetMode="External"/><Relationship Id="rId4" Type="http://schemas.openxmlformats.org/officeDocument/2006/relationships/hyperlink" Target="http://ibm.biz/meetup-kit" TargetMode="External"/><Relationship Id="rId9" Type="http://schemas.openxmlformats.org/officeDocument/2006/relationships/hyperlink" Target="http://ibm.biz/blog-calendar" TargetMode="External"/><Relationship Id="rId14" Type="http://schemas.openxmlformats.org/officeDocument/2006/relationships/hyperlink" Target="http://ibm.biz/community-intro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0389A-FC01-6540-8D83-10C8688FB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7552" y="824752"/>
            <a:ext cx="7143139" cy="3272119"/>
          </a:xfrm>
        </p:spPr>
        <p:txBody>
          <a:bodyPr/>
          <a:lstStyle/>
          <a:p>
            <a:r>
              <a:rPr lang="en-US" dirty="0"/>
              <a:t>Problem Determination and Troubleshooting</a:t>
            </a:r>
            <a:br>
              <a:rPr lang="en-US" dirty="0"/>
            </a:br>
            <a:br>
              <a:rPr lang="en-US" sz="2000" dirty="0"/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dirty="0"/>
              <a:t>—</a:t>
            </a:r>
            <a:br>
              <a:rPr lang="en-US" dirty="0"/>
            </a:br>
            <a:r>
              <a:rPr lang="en-US" sz="2400" dirty="0"/>
              <a:t>&lt;presenter name&gt;</a:t>
            </a:r>
            <a:br>
              <a:rPr lang="en-US" dirty="0"/>
            </a:br>
            <a:br>
              <a:rPr lang="en-US" dirty="0"/>
            </a:br>
            <a:endParaRPr lang="en-US" sz="2400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065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8"/>
            <a:ext cx="6095762" cy="1108603"/>
          </a:xfrm>
        </p:spPr>
        <p:txBody>
          <a:bodyPr/>
          <a:lstStyle/>
          <a:p>
            <a:r>
              <a:rPr lang="en-US" sz="6000" dirty="0"/>
              <a:t>Lab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627533" y="2028286"/>
            <a:ext cx="3442710" cy="16936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Installing Tools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FCA9164-CA4E-D347-990E-6A0888301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5196" y="732609"/>
            <a:ext cx="3965050" cy="396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33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CF6CDBF-8A8D-3541-9AA2-76A519372F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234" y="435766"/>
            <a:ext cx="6588465" cy="4279106"/>
          </a:xfrm>
          <a:prstGeom prst="rect">
            <a:avLst/>
          </a:prstGeom>
        </p:spPr>
      </p:pic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46821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644B885-8ED8-2F4E-9826-A681C8EAAD8D}"/>
              </a:ext>
            </a:extLst>
          </p:cNvPr>
          <p:cNvCxnSpPr>
            <a:cxnSpLocks/>
          </p:cNvCxnSpPr>
          <p:nvPr/>
        </p:nvCxnSpPr>
        <p:spPr>
          <a:xfrm>
            <a:off x="2719994" y="534287"/>
            <a:ext cx="0" cy="397464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C850CCC-1F91-A446-A5D9-85FD782E1A88}"/>
              </a:ext>
            </a:extLst>
          </p:cNvPr>
          <p:cNvCxnSpPr>
            <a:cxnSpLocks/>
          </p:cNvCxnSpPr>
          <p:nvPr/>
        </p:nvCxnSpPr>
        <p:spPr>
          <a:xfrm flipH="1">
            <a:off x="4965926" y="534287"/>
            <a:ext cx="1" cy="397464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00316B7-A75A-DF49-BE2B-BAF37BE5C8FA}"/>
              </a:ext>
            </a:extLst>
          </p:cNvPr>
          <p:cNvCxnSpPr>
            <a:cxnSpLocks/>
          </p:cNvCxnSpPr>
          <p:nvPr/>
        </p:nvCxnSpPr>
        <p:spPr>
          <a:xfrm>
            <a:off x="7202785" y="534287"/>
            <a:ext cx="0" cy="397464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itle 3">
            <a:extLst>
              <a:ext uri="{FF2B5EF4-FFF2-40B4-BE49-F238E27FC236}">
                <a16:creationId xmlns:a16="http://schemas.microsoft.com/office/drawing/2014/main" id="{E64146DF-5304-EE48-8472-6D7A703CA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35" y="178309"/>
            <a:ext cx="8592455" cy="412416"/>
          </a:xfrm>
        </p:spPr>
        <p:txBody>
          <a:bodyPr/>
          <a:lstStyle/>
          <a:p>
            <a:r>
              <a:rPr lang="en-US" sz="3200" dirty="0"/>
              <a:t>Teams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171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85B9A90-A96A-084C-A0E4-A31C582D5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59" y="2339692"/>
            <a:ext cx="7239000" cy="1689100"/>
          </a:xfrm>
          <a:prstGeom prst="rect">
            <a:avLst/>
          </a:prstGeom>
        </p:spPr>
      </p:pic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46821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60" name="Title 3">
            <a:extLst>
              <a:ext uri="{FF2B5EF4-FFF2-40B4-BE49-F238E27FC236}">
                <a16:creationId xmlns:a16="http://schemas.microsoft.com/office/drawing/2014/main" id="{E64146DF-5304-EE48-8472-6D7A703CA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159" y="178309"/>
            <a:ext cx="7580961" cy="434610"/>
          </a:xfrm>
        </p:spPr>
        <p:txBody>
          <a:bodyPr/>
          <a:lstStyle/>
          <a:p>
            <a:r>
              <a:rPr lang="en-US" sz="3200" dirty="0"/>
              <a:t>Collector -  Accessing team web site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75D3D655-6CB4-5A4B-8103-09F77A926BE5}"/>
              </a:ext>
            </a:extLst>
          </p:cNvPr>
          <p:cNvSpPr txBox="1">
            <a:spLocks/>
          </p:cNvSpPr>
          <p:nvPr/>
        </p:nvSpPr>
        <p:spPr>
          <a:xfrm>
            <a:off x="1738899" y="851678"/>
            <a:ext cx="5306992" cy="50014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3200" dirty="0"/>
              <a:t>http://120.88.200.115:</a:t>
            </a:r>
            <a:r>
              <a:rPr lang="en-US" sz="3200" dirty="0">
                <a:solidFill>
                  <a:srgbClr val="FF0000"/>
                </a:solidFill>
              </a:rPr>
              <a:t>{port#}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963B193B-B8F0-AC4C-A9D2-CBDFFED96B7F}"/>
              </a:ext>
            </a:extLst>
          </p:cNvPr>
          <p:cNvSpPr txBox="1">
            <a:spLocks/>
          </p:cNvSpPr>
          <p:nvPr/>
        </p:nvSpPr>
        <p:spPr>
          <a:xfrm>
            <a:off x="589883" y="1852969"/>
            <a:ext cx="4678471" cy="3080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800" dirty="0">
                <a:solidFill>
                  <a:srgbClr val="0091FF"/>
                </a:solidFill>
              </a:rPr>
              <a:t>Team name / color will be shown</a:t>
            </a:r>
            <a:br>
              <a:rPr lang="en-US" sz="1800" dirty="0"/>
            </a:br>
            <a:endParaRPr lang="en-US" sz="1800" dirty="0">
              <a:solidFill>
                <a:schemeClr val="accent2"/>
              </a:solidFill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BB052A4-C8EC-884D-A056-D895D9DC0262}"/>
              </a:ext>
            </a:extLst>
          </p:cNvPr>
          <p:cNvCxnSpPr>
            <a:cxnSpLocks/>
          </p:cNvCxnSpPr>
          <p:nvPr/>
        </p:nvCxnSpPr>
        <p:spPr>
          <a:xfrm>
            <a:off x="2171700" y="2113727"/>
            <a:ext cx="0" cy="21682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itle 3">
            <a:extLst>
              <a:ext uri="{FF2B5EF4-FFF2-40B4-BE49-F238E27FC236}">
                <a16:creationId xmlns:a16="http://schemas.microsoft.com/office/drawing/2014/main" id="{046BD3CB-FBA6-6849-B9DE-8BB43BCCB780}"/>
              </a:ext>
            </a:extLst>
          </p:cNvPr>
          <p:cNvSpPr txBox="1">
            <a:spLocks/>
          </p:cNvSpPr>
          <p:nvPr/>
        </p:nvSpPr>
        <p:spPr>
          <a:xfrm>
            <a:off x="2330028" y="4504836"/>
            <a:ext cx="2712720" cy="3080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800" dirty="0">
                <a:solidFill>
                  <a:srgbClr val="0091FF"/>
                </a:solidFill>
              </a:rPr>
              <a:t>Current course catalog</a:t>
            </a:r>
            <a:br>
              <a:rPr lang="en-US" sz="1800" dirty="0"/>
            </a:br>
            <a:endParaRPr lang="en-US" sz="1800" dirty="0">
              <a:solidFill>
                <a:schemeClr val="accent2"/>
              </a:solidFill>
            </a:endParaRP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B4A6AB29-8A29-5A42-9DF1-21582ACF17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961" y="108000"/>
            <a:ext cx="546100" cy="54610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862605E-0040-0B4D-BB8F-4032707C199B}"/>
              </a:ext>
            </a:extLst>
          </p:cNvPr>
          <p:cNvCxnSpPr>
            <a:cxnSpLocks/>
          </p:cNvCxnSpPr>
          <p:nvPr/>
        </p:nvCxnSpPr>
        <p:spPr>
          <a:xfrm flipV="1">
            <a:off x="2430781" y="4112737"/>
            <a:ext cx="1" cy="3581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itle 3">
            <a:extLst>
              <a:ext uri="{FF2B5EF4-FFF2-40B4-BE49-F238E27FC236}">
                <a16:creationId xmlns:a16="http://schemas.microsoft.com/office/drawing/2014/main" id="{C2A02012-3A83-4143-B329-D37FE51751ED}"/>
              </a:ext>
            </a:extLst>
          </p:cNvPr>
          <p:cNvSpPr txBox="1">
            <a:spLocks/>
          </p:cNvSpPr>
          <p:nvPr/>
        </p:nvSpPr>
        <p:spPr>
          <a:xfrm>
            <a:off x="4262621" y="3183983"/>
            <a:ext cx="4175758" cy="3080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800" dirty="0">
                <a:solidFill>
                  <a:srgbClr val="0091FF"/>
                </a:solidFill>
              </a:rPr>
              <a:t>Select course and press button to begin</a:t>
            </a:r>
            <a:endParaRPr lang="en-US" sz="1800" dirty="0">
              <a:solidFill>
                <a:schemeClr val="accent2"/>
              </a:solidFill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5AEF06A-70F2-E04B-AAE3-60A42CE6F6C9}"/>
              </a:ext>
            </a:extLst>
          </p:cNvPr>
          <p:cNvCxnSpPr>
            <a:cxnSpLocks/>
          </p:cNvCxnSpPr>
          <p:nvPr/>
        </p:nvCxnSpPr>
        <p:spPr>
          <a:xfrm flipH="1">
            <a:off x="3764282" y="3293211"/>
            <a:ext cx="35813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5CCA304-558B-7441-BAC2-603C60115DD5}"/>
              </a:ext>
            </a:extLst>
          </p:cNvPr>
          <p:cNvCxnSpPr/>
          <p:nvPr/>
        </p:nvCxnSpPr>
        <p:spPr>
          <a:xfrm>
            <a:off x="342096" y="1609320"/>
            <a:ext cx="8399524" cy="0"/>
          </a:xfrm>
          <a:prstGeom prst="line">
            <a:avLst/>
          </a:prstGeom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1417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C1B79E72-3202-E946-9E3F-8396C19AC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862" y="2848527"/>
            <a:ext cx="5421937" cy="9901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7221D98-7055-3E4D-B4FC-64C005D28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862" y="796054"/>
            <a:ext cx="5421939" cy="11094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2325A8-C16B-3341-B7E9-90799CE320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862" y="1800687"/>
            <a:ext cx="5421939" cy="980563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8917" y="178308"/>
            <a:ext cx="7997620" cy="412416"/>
          </a:xfrm>
        </p:spPr>
        <p:txBody>
          <a:bodyPr/>
          <a:lstStyle/>
          <a:p>
            <a:r>
              <a:rPr lang="en-US" sz="3200" dirty="0"/>
              <a:t>Collector – Track course completed work</a:t>
            </a: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45528CFE-E6B1-F14C-A719-553E9AE7FE7B}"/>
              </a:ext>
            </a:extLst>
          </p:cNvPr>
          <p:cNvSpPr txBox="1">
            <a:spLocks/>
          </p:cNvSpPr>
          <p:nvPr/>
        </p:nvSpPr>
        <p:spPr>
          <a:xfrm>
            <a:off x="7240675" y="2583494"/>
            <a:ext cx="1771579" cy="8550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400" dirty="0">
                <a:solidFill>
                  <a:srgbClr val="0091FF"/>
                </a:solidFill>
              </a:rPr>
              <a:t>The number of items tracked will change based on the current course selected.</a:t>
            </a:r>
            <a:endParaRPr lang="en-US" sz="1400" dirty="0">
              <a:solidFill>
                <a:schemeClr val="accent2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566F7F-720D-1844-88BF-0136FCCE8CBC}"/>
              </a:ext>
            </a:extLst>
          </p:cNvPr>
          <p:cNvCxnSpPr>
            <a:cxnSpLocks/>
          </p:cNvCxnSpPr>
          <p:nvPr/>
        </p:nvCxnSpPr>
        <p:spPr>
          <a:xfrm>
            <a:off x="463072" y="1749429"/>
            <a:ext cx="5717784" cy="0"/>
          </a:xfrm>
          <a:prstGeom prst="line">
            <a:avLst/>
          </a:prstGeom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3C054B9-FFD1-BE45-984F-44999ADEC8D1}"/>
              </a:ext>
            </a:extLst>
          </p:cNvPr>
          <p:cNvCxnSpPr>
            <a:cxnSpLocks/>
          </p:cNvCxnSpPr>
          <p:nvPr/>
        </p:nvCxnSpPr>
        <p:spPr>
          <a:xfrm flipV="1">
            <a:off x="463072" y="2728173"/>
            <a:ext cx="5717784" cy="21914"/>
          </a:xfrm>
          <a:prstGeom prst="line">
            <a:avLst/>
          </a:prstGeom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2210635-86DB-8B4C-8577-BD6F5EC21D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961" y="108000"/>
            <a:ext cx="546100" cy="546100"/>
          </a:xfrm>
          <a:prstGeom prst="rect">
            <a:avLst/>
          </a:prstGeom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F940B392-A90D-5449-A4F1-6A2794D68393}"/>
              </a:ext>
            </a:extLst>
          </p:cNvPr>
          <p:cNvSpPr txBox="1">
            <a:spLocks/>
          </p:cNvSpPr>
          <p:nvPr/>
        </p:nvSpPr>
        <p:spPr>
          <a:xfrm>
            <a:off x="3789163" y="803340"/>
            <a:ext cx="2223450" cy="17647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400" dirty="0">
                <a:solidFill>
                  <a:srgbClr val="0091FF"/>
                </a:solidFill>
              </a:rPr>
              <a:t>Course title</a:t>
            </a:r>
            <a:br>
              <a:rPr lang="en-US" sz="1800" dirty="0"/>
            </a:br>
            <a:endParaRPr lang="en-US" sz="1800" dirty="0">
              <a:solidFill>
                <a:schemeClr val="accent2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766A5D6-6569-1045-9E70-69FE10D0640E}"/>
              </a:ext>
            </a:extLst>
          </p:cNvPr>
          <p:cNvSpPr/>
          <p:nvPr/>
        </p:nvSpPr>
        <p:spPr>
          <a:xfrm>
            <a:off x="1182325" y="997775"/>
            <a:ext cx="446650" cy="228039"/>
          </a:xfrm>
          <a:prstGeom prst="ellipse">
            <a:avLst/>
          </a:prstGeom>
          <a:ln w="19050">
            <a:solidFill>
              <a:srgbClr val="FF0000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3A85168-2CE6-FA4E-AB13-929DEA1BC80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7862" y="3833501"/>
            <a:ext cx="5421939" cy="1022643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9F64CBFB-5DE4-F742-BBFC-E32DF195AD6E}"/>
              </a:ext>
            </a:extLst>
          </p:cNvPr>
          <p:cNvCxnSpPr>
            <a:cxnSpLocks/>
          </p:cNvCxnSpPr>
          <p:nvPr/>
        </p:nvCxnSpPr>
        <p:spPr>
          <a:xfrm flipV="1">
            <a:off x="463072" y="3727545"/>
            <a:ext cx="5717784" cy="21914"/>
          </a:xfrm>
          <a:prstGeom prst="line">
            <a:avLst/>
          </a:prstGeom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Oval 25">
            <a:extLst>
              <a:ext uri="{FF2B5EF4-FFF2-40B4-BE49-F238E27FC236}">
                <a16:creationId xmlns:a16="http://schemas.microsoft.com/office/drawing/2014/main" id="{85B08C6D-08D9-7949-8EE6-628206946DCA}"/>
              </a:ext>
            </a:extLst>
          </p:cNvPr>
          <p:cNvSpPr/>
          <p:nvPr/>
        </p:nvSpPr>
        <p:spPr>
          <a:xfrm>
            <a:off x="1183563" y="1982266"/>
            <a:ext cx="446650" cy="228039"/>
          </a:xfrm>
          <a:prstGeom prst="ellipse">
            <a:avLst/>
          </a:prstGeom>
          <a:ln w="19050">
            <a:solidFill>
              <a:srgbClr val="FF0000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118D73F-A81D-B64A-948F-4D78EE1A9FFE}"/>
              </a:ext>
            </a:extLst>
          </p:cNvPr>
          <p:cNvSpPr/>
          <p:nvPr/>
        </p:nvSpPr>
        <p:spPr>
          <a:xfrm>
            <a:off x="1182325" y="3046534"/>
            <a:ext cx="446650" cy="228039"/>
          </a:xfrm>
          <a:prstGeom prst="ellipse">
            <a:avLst/>
          </a:prstGeom>
          <a:ln w="19050">
            <a:solidFill>
              <a:srgbClr val="FF0000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B5103BE0-099B-D343-890E-F81578DBBD59}"/>
              </a:ext>
            </a:extLst>
          </p:cNvPr>
          <p:cNvSpPr/>
          <p:nvPr/>
        </p:nvSpPr>
        <p:spPr>
          <a:xfrm>
            <a:off x="1182325" y="4040090"/>
            <a:ext cx="446650" cy="228039"/>
          </a:xfrm>
          <a:prstGeom prst="ellipse">
            <a:avLst/>
          </a:prstGeom>
          <a:ln w="19050">
            <a:solidFill>
              <a:srgbClr val="FF0000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9" name="Title 3">
            <a:extLst>
              <a:ext uri="{FF2B5EF4-FFF2-40B4-BE49-F238E27FC236}">
                <a16:creationId xmlns:a16="http://schemas.microsoft.com/office/drawing/2014/main" id="{DD7EF2E5-C7D6-174E-B7CA-C723C0392431}"/>
              </a:ext>
            </a:extLst>
          </p:cNvPr>
          <p:cNvSpPr txBox="1">
            <a:spLocks/>
          </p:cNvSpPr>
          <p:nvPr/>
        </p:nvSpPr>
        <p:spPr>
          <a:xfrm>
            <a:off x="2619019" y="4728840"/>
            <a:ext cx="3671795" cy="3844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200" b="1" dirty="0">
                <a:solidFill>
                  <a:srgbClr val="00B050"/>
                </a:solidFill>
              </a:rPr>
              <a:t>Green checkmark 	- </a:t>
            </a:r>
            <a:r>
              <a:rPr lang="en-US" sz="1200" dirty="0"/>
              <a:t>item is completed</a:t>
            </a:r>
          </a:p>
          <a:p>
            <a:r>
              <a:rPr lang="en-US" sz="1200" b="1" dirty="0">
                <a:solidFill>
                  <a:srgbClr val="FF0000"/>
                </a:solidFill>
              </a:rPr>
              <a:t>Red circle</a:t>
            </a:r>
            <a:r>
              <a:rPr lang="en-US" sz="1200" dirty="0">
                <a:solidFill>
                  <a:schemeClr val="bg1"/>
                </a:solidFill>
              </a:rPr>
              <a:t>		</a:t>
            </a:r>
            <a:r>
              <a:rPr lang="en-US" sz="1200" b="1" dirty="0">
                <a:solidFill>
                  <a:srgbClr val="FF0000"/>
                </a:solidFill>
              </a:rPr>
              <a:t>-</a:t>
            </a:r>
            <a:r>
              <a:rPr lang="en-US" sz="1200" dirty="0">
                <a:solidFill>
                  <a:schemeClr val="bg1"/>
                </a:solidFill>
              </a:rPr>
              <a:t> item is waiting to be completed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3B7A496-DA88-A044-8BB5-9740D974F145}"/>
              </a:ext>
            </a:extLst>
          </p:cNvPr>
          <p:cNvCxnSpPr>
            <a:cxnSpLocks/>
          </p:cNvCxnSpPr>
          <p:nvPr/>
        </p:nvCxnSpPr>
        <p:spPr>
          <a:xfrm flipH="1">
            <a:off x="6110903" y="1402641"/>
            <a:ext cx="599863" cy="58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887A3E4-7DF8-E040-9353-BC725F8B89F5}"/>
              </a:ext>
            </a:extLst>
          </p:cNvPr>
          <p:cNvCxnSpPr>
            <a:cxnSpLocks/>
          </p:cNvCxnSpPr>
          <p:nvPr/>
        </p:nvCxnSpPr>
        <p:spPr>
          <a:xfrm flipH="1">
            <a:off x="6110903" y="2401691"/>
            <a:ext cx="599863" cy="58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FCA104D-EC83-B345-A192-AADC8A9E49B8}"/>
              </a:ext>
            </a:extLst>
          </p:cNvPr>
          <p:cNvCxnSpPr>
            <a:cxnSpLocks/>
          </p:cNvCxnSpPr>
          <p:nvPr/>
        </p:nvCxnSpPr>
        <p:spPr>
          <a:xfrm flipH="1">
            <a:off x="6110903" y="3438522"/>
            <a:ext cx="599863" cy="58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E1012F52-2470-0140-8295-D647790698C2}"/>
              </a:ext>
            </a:extLst>
          </p:cNvPr>
          <p:cNvCxnSpPr>
            <a:cxnSpLocks/>
          </p:cNvCxnSpPr>
          <p:nvPr/>
        </p:nvCxnSpPr>
        <p:spPr>
          <a:xfrm flipH="1">
            <a:off x="6110903" y="4440408"/>
            <a:ext cx="599863" cy="58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C0DE321-1FC5-1541-92E8-C3D1E14758FC}"/>
              </a:ext>
            </a:extLst>
          </p:cNvPr>
          <p:cNvCxnSpPr>
            <a:cxnSpLocks/>
          </p:cNvCxnSpPr>
          <p:nvPr/>
        </p:nvCxnSpPr>
        <p:spPr>
          <a:xfrm flipV="1">
            <a:off x="6710766" y="1402641"/>
            <a:ext cx="0" cy="3037768"/>
          </a:xfrm>
          <a:prstGeom prst="line">
            <a:avLst/>
          </a:prstGeom>
          <a:ln>
            <a:solidFill>
              <a:srgbClr val="FF0000"/>
            </a:solidFill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6F04AD4-DA0C-6643-9723-1515706E6346}"/>
              </a:ext>
            </a:extLst>
          </p:cNvPr>
          <p:cNvCxnSpPr>
            <a:cxnSpLocks/>
          </p:cNvCxnSpPr>
          <p:nvPr/>
        </p:nvCxnSpPr>
        <p:spPr>
          <a:xfrm flipV="1">
            <a:off x="6710766" y="2944055"/>
            <a:ext cx="348712" cy="1"/>
          </a:xfrm>
          <a:prstGeom prst="line">
            <a:avLst/>
          </a:prstGeom>
          <a:ln>
            <a:solidFill>
              <a:srgbClr val="FF0000"/>
            </a:solidFill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EA320C4-6F77-324B-A777-C0B6B7DAF882}"/>
              </a:ext>
            </a:extLst>
          </p:cNvPr>
          <p:cNvCxnSpPr>
            <a:cxnSpLocks/>
          </p:cNvCxnSpPr>
          <p:nvPr/>
        </p:nvCxnSpPr>
        <p:spPr>
          <a:xfrm flipH="1">
            <a:off x="2934510" y="894845"/>
            <a:ext cx="599863" cy="581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9325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8917" y="178308"/>
            <a:ext cx="5531897" cy="412416"/>
          </a:xfrm>
        </p:spPr>
        <p:txBody>
          <a:bodyPr/>
          <a:lstStyle/>
          <a:p>
            <a:r>
              <a:rPr lang="en-US" sz="3200" dirty="0"/>
              <a:t>Collector – Class work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2210635-86DB-8B4C-8577-BD6F5EC21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61" y="84351"/>
            <a:ext cx="546100" cy="546100"/>
          </a:xfrm>
          <a:prstGeom prst="rect">
            <a:avLst/>
          </a:prstGeom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F940B392-A90D-5449-A4F1-6A2794D68393}"/>
              </a:ext>
            </a:extLst>
          </p:cNvPr>
          <p:cNvSpPr txBox="1">
            <a:spLocks/>
          </p:cNvSpPr>
          <p:nvPr/>
        </p:nvSpPr>
        <p:spPr>
          <a:xfrm>
            <a:off x="601259" y="1249202"/>
            <a:ext cx="1534969" cy="65011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200" dirty="0">
                <a:solidFill>
                  <a:srgbClr val="0091FF"/>
                </a:solidFill>
              </a:rPr>
              <a:t>Select class work and the blue portion of the screen is shown</a:t>
            </a:r>
            <a:endParaRPr lang="en-US" sz="1200" dirty="0">
              <a:solidFill>
                <a:schemeClr val="accent2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AB4F0EDD-AFB2-344C-BF0C-A0509055E336}"/>
              </a:ext>
            </a:extLst>
          </p:cNvPr>
          <p:cNvCxnSpPr/>
          <p:nvPr/>
        </p:nvCxnSpPr>
        <p:spPr>
          <a:xfrm>
            <a:off x="338944" y="3384160"/>
            <a:ext cx="8399524" cy="0"/>
          </a:xfrm>
          <a:prstGeom prst="line">
            <a:avLst/>
          </a:prstGeom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C25171E-E528-224E-8CC8-DC4CE2550972}"/>
              </a:ext>
            </a:extLst>
          </p:cNvPr>
          <p:cNvCxnSpPr/>
          <p:nvPr/>
        </p:nvCxnSpPr>
        <p:spPr>
          <a:xfrm>
            <a:off x="338944" y="2082285"/>
            <a:ext cx="8399524" cy="0"/>
          </a:xfrm>
          <a:prstGeom prst="line">
            <a:avLst/>
          </a:prstGeom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1B91563-9184-164D-A33B-3D35676A1647}"/>
              </a:ext>
            </a:extLst>
          </p:cNvPr>
          <p:cNvGrpSpPr/>
          <p:nvPr/>
        </p:nvGrpSpPr>
        <p:grpSpPr>
          <a:xfrm>
            <a:off x="2718996" y="784589"/>
            <a:ext cx="3603894" cy="4006276"/>
            <a:chOff x="3073723" y="784589"/>
            <a:chExt cx="3603894" cy="4006276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267A3C7-3185-BD45-8AE1-22B41FF0B4D4}"/>
                </a:ext>
              </a:extLst>
            </p:cNvPr>
            <p:cNvGrpSpPr/>
            <p:nvPr/>
          </p:nvGrpSpPr>
          <p:grpSpPr>
            <a:xfrm>
              <a:off x="3073723" y="2313686"/>
              <a:ext cx="3603894" cy="1028700"/>
              <a:chOff x="836408" y="2277576"/>
              <a:chExt cx="7137400" cy="2057400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D458AB61-DD42-7E4A-88F4-9292E5CB76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6408" y="2277576"/>
                <a:ext cx="7137400" cy="2057400"/>
              </a:xfrm>
              <a:prstGeom prst="rect">
                <a:avLst/>
              </a:prstGeom>
            </p:spPr>
          </p:pic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7336142-E190-414E-A92E-632884259F9C}"/>
                  </a:ext>
                </a:extLst>
              </p:cNvPr>
              <p:cNvSpPr/>
              <p:nvPr/>
            </p:nvSpPr>
            <p:spPr>
              <a:xfrm>
                <a:off x="5067946" y="2967925"/>
                <a:ext cx="898616" cy="338351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/>
                <a:endParaRPr lang="en-US" sz="1200" dirty="0" err="1">
                  <a:solidFill>
                    <a:srgbClr val="FFFFFF"/>
                  </a:solidFill>
                  <a:latin typeface="Arial"/>
                  <a:cs typeface="Arial"/>
                </a:endParaRPr>
              </a:p>
            </p:txBody>
          </p:sp>
        </p:grp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9C761134-B829-2542-91D3-69F9099BC7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3723" y="3593835"/>
              <a:ext cx="3603894" cy="1197030"/>
            </a:xfrm>
            <a:prstGeom prst="rect">
              <a:avLst/>
            </a:prstGeom>
          </p:spPr>
        </p:pic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67509B39-07E6-1E4C-8D9A-A0BF3C37FA44}"/>
                </a:ext>
              </a:extLst>
            </p:cNvPr>
            <p:cNvGrpSpPr/>
            <p:nvPr/>
          </p:nvGrpSpPr>
          <p:grpSpPr>
            <a:xfrm>
              <a:off x="3073723" y="784589"/>
              <a:ext cx="3603894" cy="1257173"/>
              <a:chOff x="3073723" y="784589"/>
              <a:chExt cx="3603894" cy="1257173"/>
            </a:xfrm>
          </p:grpSpPr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FACBA7DA-19A3-7249-AE43-68F0A7591B2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73723" y="784589"/>
                <a:ext cx="3603894" cy="1257173"/>
              </a:xfrm>
              <a:prstGeom prst="rect">
                <a:avLst/>
              </a:prstGeom>
            </p:spPr>
          </p:pic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A2FB03E3-38C5-AC45-B63F-A71010466C78}"/>
                  </a:ext>
                </a:extLst>
              </p:cNvPr>
              <p:cNvSpPr/>
              <p:nvPr/>
            </p:nvSpPr>
            <p:spPr>
              <a:xfrm>
                <a:off x="4588540" y="1158171"/>
                <a:ext cx="299124" cy="156944"/>
              </a:xfrm>
              <a:prstGeom prst="rect">
                <a:avLst/>
              </a:prstGeom>
              <a:solidFill>
                <a:schemeClr val="bg2"/>
              </a:solidFill>
            </p:spPr>
            <p:txBody>
              <a:bodyPr wrap="square" lIns="0" tIns="0" rIns="0" bIns="0" rtlCol="0" anchor="ctr">
                <a:noAutofit/>
              </a:bodyPr>
              <a:lstStyle/>
              <a:p>
                <a:pPr algn="ctr"/>
                <a:endParaRPr lang="en-US" sz="1200" dirty="0" err="1">
                  <a:solidFill>
                    <a:srgbClr val="FFFFFF"/>
                  </a:solidFill>
                  <a:latin typeface="Arial"/>
                  <a:cs typeface="Arial"/>
                </a:endParaRPr>
              </a:p>
            </p:txBody>
          </p:sp>
        </p:grp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766A5D6-6569-1045-9E70-69FE10D0640E}"/>
                </a:ext>
              </a:extLst>
            </p:cNvPr>
            <p:cNvSpPr/>
            <p:nvPr/>
          </p:nvSpPr>
          <p:spPr>
            <a:xfrm>
              <a:off x="3674816" y="871021"/>
              <a:ext cx="446650" cy="228039"/>
            </a:xfrm>
            <a:prstGeom prst="ellipse">
              <a:avLst/>
            </a:prstGeom>
            <a:ln w="19050">
              <a:solidFill>
                <a:srgbClr val="FF0000"/>
              </a:solidFill>
            </a:ln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B0AB2C68-DDAF-9C40-8FA9-2107F763BD04}"/>
                </a:ext>
              </a:extLst>
            </p:cNvPr>
            <p:cNvSpPr/>
            <p:nvPr/>
          </p:nvSpPr>
          <p:spPr>
            <a:xfrm>
              <a:off x="3674816" y="2386165"/>
              <a:ext cx="446650" cy="228039"/>
            </a:xfrm>
            <a:prstGeom prst="ellipse">
              <a:avLst/>
            </a:prstGeom>
            <a:ln w="19050">
              <a:solidFill>
                <a:srgbClr val="FF0000"/>
              </a:solidFill>
            </a:ln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39046BB1-3880-C541-AFB6-82F8D55805B9}"/>
                </a:ext>
              </a:extLst>
            </p:cNvPr>
            <p:cNvSpPr/>
            <p:nvPr/>
          </p:nvSpPr>
          <p:spPr>
            <a:xfrm>
              <a:off x="3667917" y="3675932"/>
              <a:ext cx="446650" cy="228039"/>
            </a:xfrm>
            <a:prstGeom prst="ellipse">
              <a:avLst/>
            </a:prstGeom>
            <a:ln w="19050">
              <a:solidFill>
                <a:srgbClr val="FF0000"/>
              </a:solidFill>
            </a:ln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45A6F9D-ACD8-4846-8A68-67DBB95636F8}"/>
                </a:ext>
              </a:extLst>
            </p:cNvPr>
            <p:cNvSpPr/>
            <p:nvPr/>
          </p:nvSpPr>
          <p:spPr>
            <a:xfrm>
              <a:off x="5172766" y="3914828"/>
              <a:ext cx="491329" cy="228039"/>
            </a:xfrm>
            <a:prstGeom prst="ellipse">
              <a:avLst/>
            </a:prstGeom>
            <a:ln w="19050">
              <a:solidFill>
                <a:srgbClr val="FF0000"/>
              </a:solidFill>
            </a:ln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83DB5B5-D0FB-8F43-AF3E-CA0A194D2A9E}"/>
                </a:ext>
              </a:extLst>
            </p:cNvPr>
            <p:cNvSpPr/>
            <p:nvPr/>
          </p:nvSpPr>
          <p:spPr>
            <a:xfrm>
              <a:off x="4492437" y="2647411"/>
              <a:ext cx="491329" cy="228039"/>
            </a:xfrm>
            <a:prstGeom prst="ellipse">
              <a:avLst/>
            </a:prstGeom>
            <a:ln w="19050">
              <a:solidFill>
                <a:srgbClr val="FF0000"/>
              </a:solidFill>
            </a:ln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</p:grpSp>
      <p:sp>
        <p:nvSpPr>
          <p:cNvPr id="37" name="Title 3">
            <a:extLst>
              <a:ext uri="{FF2B5EF4-FFF2-40B4-BE49-F238E27FC236}">
                <a16:creationId xmlns:a16="http://schemas.microsoft.com/office/drawing/2014/main" id="{7B260781-930E-544A-86CB-BAABC01A58CA}"/>
              </a:ext>
            </a:extLst>
          </p:cNvPr>
          <p:cNvSpPr txBox="1">
            <a:spLocks/>
          </p:cNvSpPr>
          <p:nvPr/>
        </p:nvSpPr>
        <p:spPr>
          <a:xfrm>
            <a:off x="6976576" y="2666622"/>
            <a:ext cx="1761892" cy="6331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200" dirty="0">
                <a:solidFill>
                  <a:srgbClr val="0091FF"/>
                </a:solidFill>
              </a:rPr>
              <a:t>Press the green Hint button to show the work hint.</a:t>
            </a:r>
            <a:endParaRPr lang="en-US" sz="1200" dirty="0">
              <a:solidFill>
                <a:schemeClr val="accent2"/>
              </a:solidFill>
            </a:endParaRPr>
          </a:p>
        </p:txBody>
      </p:sp>
      <p:sp>
        <p:nvSpPr>
          <p:cNvPr id="38" name="Title 3">
            <a:extLst>
              <a:ext uri="{FF2B5EF4-FFF2-40B4-BE49-F238E27FC236}">
                <a16:creationId xmlns:a16="http://schemas.microsoft.com/office/drawing/2014/main" id="{6C32B61B-52F4-7D43-8F16-BD8449A2E59A}"/>
              </a:ext>
            </a:extLst>
          </p:cNvPr>
          <p:cNvSpPr txBox="1">
            <a:spLocks/>
          </p:cNvSpPr>
          <p:nvPr/>
        </p:nvSpPr>
        <p:spPr>
          <a:xfrm>
            <a:off x="6976576" y="3979043"/>
            <a:ext cx="1761892" cy="97648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200" dirty="0">
                <a:solidFill>
                  <a:srgbClr val="0091FF"/>
                </a:solidFill>
              </a:rPr>
              <a:t>Press the yellow Step-by-Step button to show the detailed steps to complete the work.</a:t>
            </a:r>
            <a:endParaRPr lang="en-US" sz="1200" dirty="0">
              <a:solidFill>
                <a:schemeClr val="accent2"/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CE9D714-4270-9941-85A6-A1108C4C8A15}"/>
              </a:ext>
            </a:extLst>
          </p:cNvPr>
          <p:cNvCxnSpPr>
            <a:cxnSpLocks/>
          </p:cNvCxnSpPr>
          <p:nvPr/>
        </p:nvCxnSpPr>
        <p:spPr>
          <a:xfrm>
            <a:off x="2207170" y="1249202"/>
            <a:ext cx="55648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93A2755-243A-1E4C-9A79-EE79945BBD8A}"/>
              </a:ext>
            </a:extLst>
          </p:cNvPr>
          <p:cNvCxnSpPr>
            <a:cxnSpLocks/>
          </p:cNvCxnSpPr>
          <p:nvPr/>
        </p:nvCxnSpPr>
        <p:spPr>
          <a:xfrm>
            <a:off x="2207170" y="1724795"/>
            <a:ext cx="55648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E7181E1B-6C74-E24C-8582-63806034297F}"/>
              </a:ext>
            </a:extLst>
          </p:cNvPr>
          <p:cNvCxnSpPr>
            <a:cxnSpLocks/>
          </p:cNvCxnSpPr>
          <p:nvPr/>
        </p:nvCxnSpPr>
        <p:spPr>
          <a:xfrm flipH="1">
            <a:off x="4753303" y="2738677"/>
            <a:ext cx="215434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23EDE770-144F-D74D-8E3C-93B9E64F2AA9}"/>
              </a:ext>
            </a:extLst>
          </p:cNvPr>
          <p:cNvCxnSpPr>
            <a:cxnSpLocks/>
          </p:cNvCxnSpPr>
          <p:nvPr/>
        </p:nvCxnSpPr>
        <p:spPr>
          <a:xfrm flipH="1">
            <a:off x="6351158" y="3088143"/>
            <a:ext cx="55648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BE9D0BD-1C3E-F049-95AD-209E227C9821}"/>
              </a:ext>
            </a:extLst>
          </p:cNvPr>
          <p:cNvCxnSpPr>
            <a:cxnSpLocks/>
          </p:cNvCxnSpPr>
          <p:nvPr/>
        </p:nvCxnSpPr>
        <p:spPr>
          <a:xfrm flipH="1">
            <a:off x="5395930" y="4028847"/>
            <a:ext cx="1511713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461FC90-4DC7-6F4E-933B-6A477F549A68}"/>
              </a:ext>
            </a:extLst>
          </p:cNvPr>
          <p:cNvCxnSpPr>
            <a:cxnSpLocks/>
          </p:cNvCxnSpPr>
          <p:nvPr/>
        </p:nvCxnSpPr>
        <p:spPr>
          <a:xfrm flipH="1">
            <a:off x="6351158" y="4580612"/>
            <a:ext cx="55648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Title 3">
            <a:extLst>
              <a:ext uri="{FF2B5EF4-FFF2-40B4-BE49-F238E27FC236}">
                <a16:creationId xmlns:a16="http://schemas.microsoft.com/office/drawing/2014/main" id="{B1E2B71D-B760-0940-9539-EE838504C08C}"/>
              </a:ext>
            </a:extLst>
          </p:cNvPr>
          <p:cNvSpPr txBox="1">
            <a:spLocks/>
          </p:cNvSpPr>
          <p:nvPr/>
        </p:nvSpPr>
        <p:spPr>
          <a:xfrm>
            <a:off x="487797" y="3930436"/>
            <a:ext cx="1761892" cy="6673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200" dirty="0">
                <a:solidFill>
                  <a:srgbClr val="0091FF"/>
                </a:solidFill>
              </a:rPr>
              <a:t>Buttons are not shown all at once.  The green and yellow buttons will appear over a period of seconds.</a:t>
            </a:r>
            <a:endParaRPr lang="en-US" sz="12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78123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9AD78F-66E1-284A-BD95-5DBD5F79BF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61" y="1156659"/>
            <a:ext cx="4213220" cy="1793822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58917" y="178308"/>
            <a:ext cx="5531897" cy="412416"/>
          </a:xfrm>
        </p:spPr>
        <p:txBody>
          <a:bodyPr/>
          <a:lstStyle/>
          <a:p>
            <a:r>
              <a:rPr lang="en-US" sz="3200" dirty="0"/>
              <a:t>Collector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45528CFE-E6B1-F14C-A719-553E9AE7FE7B}"/>
              </a:ext>
            </a:extLst>
          </p:cNvPr>
          <p:cNvSpPr txBox="1">
            <a:spLocks/>
          </p:cNvSpPr>
          <p:nvPr/>
        </p:nvSpPr>
        <p:spPr>
          <a:xfrm>
            <a:off x="877673" y="801042"/>
            <a:ext cx="2751795" cy="26571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400" dirty="0">
                <a:solidFill>
                  <a:srgbClr val="0091FF"/>
                </a:solidFill>
              </a:rPr>
              <a:t>Please provide your feedback</a:t>
            </a:r>
            <a:endParaRPr lang="en-US" sz="1400" dirty="0">
              <a:solidFill>
                <a:schemeClr val="accent2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566F7F-720D-1844-88BF-0136FCCE8CBC}"/>
              </a:ext>
            </a:extLst>
          </p:cNvPr>
          <p:cNvCxnSpPr>
            <a:cxnSpLocks/>
          </p:cNvCxnSpPr>
          <p:nvPr/>
        </p:nvCxnSpPr>
        <p:spPr>
          <a:xfrm flipV="1">
            <a:off x="4487666" y="1138599"/>
            <a:ext cx="0" cy="3378222"/>
          </a:xfrm>
          <a:prstGeom prst="line">
            <a:avLst/>
          </a:prstGeom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32210635-86DB-8B4C-8577-BD6F5EC21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961" y="108000"/>
            <a:ext cx="546100" cy="546100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B30A609A-7D27-4C46-B82E-735C010FEE4B}"/>
              </a:ext>
            </a:extLst>
          </p:cNvPr>
          <p:cNvSpPr/>
          <p:nvPr/>
        </p:nvSpPr>
        <p:spPr>
          <a:xfrm>
            <a:off x="1258213" y="1306227"/>
            <a:ext cx="507353" cy="166864"/>
          </a:xfrm>
          <a:prstGeom prst="ellipse">
            <a:avLst/>
          </a:prstGeom>
          <a:ln w="19050">
            <a:solidFill>
              <a:srgbClr val="FF0000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04DCB6-51A4-244F-9F13-C00901B878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7867" y="1129564"/>
            <a:ext cx="4196917" cy="3554684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35ACC95F-A919-564C-8283-BDA29B8514F2}"/>
              </a:ext>
            </a:extLst>
          </p:cNvPr>
          <p:cNvSpPr/>
          <p:nvPr/>
        </p:nvSpPr>
        <p:spPr>
          <a:xfrm>
            <a:off x="6195448" y="1280442"/>
            <a:ext cx="507353" cy="166864"/>
          </a:xfrm>
          <a:prstGeom prst="ellipse">
            <a:avLst/>
          </a:prstGeom>
          <a:ln w="19050">
            <a:solidFill>
              <a:srgbClr val="FF0000"/>
            </a:solidFill>
          </a:ln>
        </p:spPr>
        <p:txBody>
          <a:bodyPr wrap="square" lIns="0" tIns="0" rIns="0" bIns="0" rtlCol="0" anchor="ctr">
            <a:noAutofit/>
          </a:bodyPr>
          <a:lstStyle/>
          <a:p>
            <a:pPr algn="ctr"/>
            <a:endParaRPr lang="en-US" sz="1200" dirty="0" err="1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A2073A69-25A8-3947-B960-EDB788012505}"/>
              </a:ext>
            </a:extLst>
          </p:cNvPr>
          <p:cNvSpPr txBox="1">
            <a:spLocks/>
          </p:cNvSpPr>
          <p:nvPr/>
        </p:nvSpPr>
        <p:spPr>
          <a:xfrm>
            <a:off x="5410427" y="801042"/>
            <a:ext cx="2751795" cy="26571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400" dirty="0">
                <a:solidFill>
                  <a:srgbClr val="0091FF"/>
                </a:solidFill>
              </a:rPr>
              <a:t>Additional and helpful information</a:t>
            </a:r>
            <a:endParaRPr lang="en-US" sz="14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88919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8"/>
            <a:ext cx="2959873" cy="1108603"/>
          </a:xfrm>
        </p:spPr>
        <p:txBody>
          <a:bodyPr/>
          <a:lstStyle/>
          <a:p>
            <a:pPr algn="ctr"/>
            <a:r>
              <a:rPr lang="en-US" sz="6000" dirty="0"/>
              <a:t>Lecture</a:t>
            </a:r>
            <a:br>
              <a:rPr lang="en-US" dirty="0"/>
            </a:b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439999" y="1948898"/>
            <a:ext cx="3997653" cy="25282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The “Stack”</a:t>
            </a:r>
          </a:p>
          <a:p>
            <a:pPr algn="ctr"/>
            <a:r>
              <a:rPr lang="en-US" sz="6000" i="1" dirty="0">
                <a:solidFill>
                  <a:srgbClr val="0091FF"/>
                </a:solidFill>
              </a:rPr>
              <a:t>&amp;</a:t>
            </a:r>
          </a:p>
          <a:p>
            <a:pPr algn="ctr"/>
            <a:r>
              <a:rPr lang="en-US" sz="6000" i="1" dirty="0">
                <a:solidFill>
                  <a:srgbClr val="0091FF"/>
                </a:solidFill>
              </a:rPr>
              <a:t>Kubernetes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846E263-D3A4-E34F-B2DB-DD5A43DC9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9472" y="744275"/>
            <a:ext cx="3654950" cy="365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8032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BE6F14-FF48-0F4F-A8AA-2E3F25371E4A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685800" rtl="0" eaLnBrk="1" latinLnBrk="0" hangingPunct="1">
              <a:defRPr sz="600" kern="12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IBM Cloud / © 2018 IBM Corporation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326344" y="4183352"/>
            <a:ext cx="4847580" cy="36660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70C0"/>
                </a:solidFill>
              </a:rPr>
              <a:t>Hardware (x86, Power, Z) 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326344" y="3727991"/>
            <a:ext cx="4847580" cy="36660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70C0"/>
                </a:solidFill>
              </a:rPr>
              <a:t>Hypervisor  (VMWare, Nutanix, etc.)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326344" y="2331210"/>
            <a:ext cx="4847580" cy="39731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70C0"/>
                </a:solidFill>
              </a:rPr>
              <a:t>Kubernetes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326344" y="1389788"/>
            <a:ext cx="4847580" cy="36660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70C0"/>
                </a:solidFill>
              </a:rPr>
              <a:t>K8 object (pod, deployment, service, etc.)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326344" y="934429"/>
            <a:ext cx="4847580" cy="36660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70C0"/>
                </a:solidFill>
              </a:rPr>
              <a:t>Container  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326344" y="3272632"/>
            <a:ext cx="4847580" cy="36660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70C0"/>
                </a:solidFill>
              </a:rPr>
              <a:t>Operating System (Red Hat, Ubuntu, etc.)</a:t>
            </a:r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484450" y="1201921"/>
            <a:ext cx="3333206" cy="2739657"/>
          </a:xfrm>
        </p:spPr>
        <p:txBody>
          <a:bodyPr/>
          <a:lstStyle/>
          <a:p>
            <a:pPr algn="ctr"/>
            <a:r>
              <a:rPr lang="en-US" sz="4000" dirty="0">
                <a:latin typeface="+mj-lt"/>
              </a:rPr>
              <a:t>Understand the </a:t>
            </a:r>
          </a:p>
          <a:p>
            <a:pPr algn="ctr"/>
            <a:r>
              <a:rPr lang="en-US" sz="7200" dirty="0">
                <a:latin typeface="+mj-lt"/>
              </a:rPr>
              <a:t>“</a:t>
            </a:r>
            <a:r>
              <a:rPr lang="en-US" sz="7200" dirty="0">
                <a:solidFill>
                  <a:srgbClr val="0091FF"/>
                </a:solidFill>
                <a:latin typeface="+mj-lt"/>
              </a:rPr>
              <a:t>stack</a:t>
            </a:r>
            <a:r>
              <a:rPr lang="en-US" sz="7200" dirty="0">
                <a:latin typeface="+mj-lt"/>
              </a:rPr>
              <a:t>”</a:t>
            </a:r>
          </a:p>
          <a:p>
            <a:endParaRPr lang="en-US" sz="1600" dirty="0"/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05D5ABA-03E2-084D-A62B-B8AB8683D0D7}"/>
              </a:ext>
            </a:extLst>
          </p:cNvPr>
          <p:cNvSpPr/>
          <p:nvPr/>
        </p:nvSpPr>
        <p:spPr>
          <a:xfrm>
            <a:off x="326344" y="479070"/>
            <a:ext cx="4847580" cy="36660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70C0"/>
                </a:solidFill>
              </a:rPr>
              <a:t>Application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E159568-6206-1444-AD66-A8943D8D5A6D}"/>
              </a:ext>
            </a:extLst>
          </p:cNvPr>
          <p:cNvSpPr/>
          <p:nvPr/>
        </p:nvSpPr>
        <p:spPr>
          <a:xfrm>
            <a:off x="326344" y="2817273"/>
            <a:ext cx="4847580" cy="366609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70C0"/>
                </a:solidFill>
              </a:rPr>
              <a:t>Network (host, overlay, etc.) 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63F2ED96-C6DC-FE4A-BDC1-C84FF16E522A}"/>
              </a:ext>
            </a:extLst>
          </p:cNvPr>
          <p:cNvSpPr/>
          <p:nvPr/>
        </p:nvSpPr>
        <p:spPr>
          <a:xfrm>
            <a:off x="326344" y="1845147"/>
            <a:ext cx="4847580" cy="397313"/>
          </a:xfrm>
          <a:prstGeom prst="roundRect">
            <a:avLst/>
          </a:prstGeom>
          <a:solidFill>
            <a:schemeClr val="accent1">
              <a:alpha val="5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>
                <a:solidFill>
                  <a:srgbClr val="0070C0"/>
                </a:solidFill>
              </a:rPr>
              <a:t>Container runtime (Docker, Rocket, etc.)</a:t>
            </a:r>
          </a:p>
        </p:txBody>
      </p:sp>
    </p:spTree>
    <p:extLst>
      <p:ext uri="{BB962C8B-B14F-4D97-AF65-F5344CB8AC3E}">
        <p14:creationId xmlns:p14="http://schemas.microsoft.com/office/powerpoint/2010/main" val="24881871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77427D73-DAC3-3A47-94ED-460CBA64BB7B}"/>
              </a:ext>
            </a:extLst>
          </p:cNvPr>
          <p:cNvSpPr txBox="1"/>
          <p:nvPr/>
        </p:nvSpPr>
        <p:spPr>
          <a:xfrm>
            <a:off x="177094" y="156416"/>
            <a:ext cx="77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Components that make up a Kubernetes cluster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8D93308-179D-E846-A4D2-52E5F3B1B8F1}"/>
              </a:ext>
            </a:extLst>
          </p:cNvPr>
          <p:cNvGrpSpPr/>
          <p:nvPr/>
        </p:nvGrpSpPr>
        <p:grpSpPr>
          <a:xfrm>
            <a:off x="1060516" y="795220"/>
            <a:ext cx="6714550" cy="3855672"/>
            <a:chOff x="1060516" y="1072190"/>
            <a:chExt cx="6714550" cy="3855672"/>
          </a:xfrm>
        </p:grpSpPr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11337877-4BEF-5649-A509-FCE11D2DDE42}"/>
                </a:ext>
              </a:extLst>
            </p:cNvPr>
            <p:cNvSpPr/>
            <p:nvPr/>
          </p:nvSpPr>
          <p:spPr>
            <a:xfrm>
              <a:off x="1258479" y="3775187"/>
              <a:ext cx="6319777" cy="926805"/>
            </a:xfrm>
            <a:prstGeom prst="roundRect">
              <a:avLst>
                <a:gd name="adj" fmla="val 8293"/>
              </a:avLst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FC645C2-F0E9-2E41-B9D7-E3AD43CF016A}"/>
                </a:ext>
              </a:extLst>
            </p:cNvPr>
            <p:cNvSpPr txBox="1"/>
            <p:nvPr/>
          </p:nvSpPr>
          <p:spPr>
            <a:xfrm>
              <a:off x="3611782" y="3808452"/>
              <a:ext cx="1613169" cy="248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13" dirty="0"/>
                <a:t>Addon Components</a:t>
              </a:r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7DAA33FA-9E74-3F4F-9230-7AAC1C0A1F3A}"/>
                </a:ext>
              </a:extLst>
            </p:cNvPr>
            <p:cNvSpPr/>
            <p:nvPr/>
          </p:nvSpPr>
          <p:spPr>
            <a:xfrm>
              <a:off x="1368934" y="4149057"/>
              <a:ext cx="6098864" cy="418904"/>
            </a:xfrm>
            <a:prstGeom prst="rect">
              <a:avLst/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13" dirty="0"/>
                <a:t>IBM Cloud Private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B31E4683-D8CA-2A46-86AE-0ED0A8ED96D5}"/>
                </a:ext>
              </a:extLst>
            </p:cNvPr>
            <p:cNvSpPr/>
            <p:nvPr/>
          </p:nvSpPr>
          <p:spPr>
            <a:xfrm>
              <a:off x="4991499" y="1308112"/>
              <a:ext cx="2586757" cy="2153923"/>
            </a:xfrm>
            <a:prstGeom prst="roundRect">
              <a:avLst>
                <a:gd name="adj" fmla="val 3698"/>
              </a:avLst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8A38D04-6316-254E-B9DC-36F3EFD0440B}"/>
                </a:ext>
              </a:extLst>
            </p:cNvPr>
            <p:cNvSpPr/>
            <p:nvPr/>
          </p:nvSpPr>
          <p:spPr>
            <a:xfrm>
              <a:off x="5084727" y="1880982"/>
              <a:ext cx="1083523" cy="41890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13" dirty="0"/>
                <a:t>kubelet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1ABEA03-488F-C549-B47E-ABF82E875FA0}"/>
                </a:ext>
              </a:extLst>
            </p:cNvPr>
            <p:cNvSpPr/>
            <p:nvPr/>
          </p:nvSpPr>
          <p:spPr>
            <a:xfrm>
              <a:off x="5084727" y="2908255"/>
              <a:ext cx="1083523" cy="41890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13" dirty="0"/>
                <a:t>container</a:t>
              </a:r>
            </a:p>
            <a:p>
              <a:pPr algn="ctr"/>
              <a:r>
                <a:rPr lang="en-US" sz="1013" dirty="0"/>
                <a:t>runtime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D638EA6-F440-6C40-B50C-4D1EF0058E86}"/>
                </a:ext>
              </a:extLst>
            </p:cNvPr>
            <p:cNvSpPr/>
            <p:nvPr/>
          </p:nvSpPr>
          <p:spPr>
            <a:xfrm>
              <a:off x="6391722" y="1891435"/>
              <a:ext cx="1083523" cy="41890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13" dirty="0"/>
                <a:t>kube-proxy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7BAB17D-6C01-7848-B258-9841EADB0DE1}"/>
                </a:ext>
              </a:extLst>
            </p:cNvPr>
            <p:cNvSpPr txBox="1"/>
            <p:nvPr/>
          </p:nvSpPr>
          <p:spPr>
            <a:xfrm>
              <a:off x="5557939" y="1299368"/>
              <a:ext cx="1453876" cy="2482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13" dirty="0"/>
                <a:t>Node Components</a:t>
              </a:r>
            </a:p>
          </p:txBody>
        </p:sp>
        <p:sp>
          <p:nvSpPr>
            <p:cNvPr id="2" name="Can 1">
              <a:extLst>
                <a:ext uri="{FF2B5EF4-FFF2-40B4-BE49-F238E27FC236}">
                  <a16:creationId xmlns:a16="http://schemas.microsoft.com/office/drawing/2014/main" id="{FA93776D-2004-FA44-91E0-E37836B2AEF0}"/>
                </a:ext>
              </a:extLst>
            </p:cNvPr>
            <p:cNvSpPr/>
            <p:nvPr/>
          </p:nvSpPr>
          <p:spPr>
            <a:xfrm>
              <a:off x="1659186" y="1847933"/>
              <a:ext cx="685800" cy="494908"/>
            </a:xfrm>
            <a:prstGeom prst="can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13" dirty="0"/>
                <a:t>etcd</a:t>
              </a:r>
            </a:p>
          </p:txBody>
        </p:sp>
        <p:sp>
          <p:nvSpPr>
            <p:cNvPr id="3" name="Rounded Rectangle 2">
              <a:extLst>
                <a:ext uri="{FF2B5EF4-FFF2-40B4-BE49-F238E27FC236}">
                  <a16:creationId xmlns:a16="http://schemas.microsoft.com/office/drawing/2014/main" id="{46B57F11-A4F4-1242-B3EC-0C1F233DC3CB}"/>
                </a:ext>
              </a:extLst>
            </p:cNvPr>
            <p:cNvSpPr/>
            <p:nvPr/>
          </p:nvSpPr>
          <p:spPr>
            <a:xfrm>
              <a:off x="1258479" y="1299367"/>
              <a:ext cx="3602776" cy="2153923"/>
            </a:xfrm>
            <a:prstGeom prst="roundRect">
              <a:avLst>
                <a:gd name="adj" fmla="val 3699"/>
              </a:avLst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77F6A25-2EAC-4345-B773-BAB1228D4828}"/>
                </a:ext>
              </a:extLst>
            </p:cNvPr>
            <p:cNvSpPr/>
            <p:nvPr/>
          </p:nvSpPr>
          <p:spPr>
            <a:xfrm>
              <a:off x="3150977" y="1877317"/>
              <a:ext cx="1286759" cy="41890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13" dirty="0"/>
                <a:t>kube-apiserver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4BC1B13-C74B-594A-BE68-B63F0EC65AA7}"/>
                </a:ext>
              </a:extLst>
            </p:cNvPr>
            <p:cNvSpPr/>
            <p:nvPr/>
          </p:nvSpPr>
          <p:spPr>
            <a:xfrm>
              <a:off x="1376381" y="2908255"/>
              <a:ext cx="1258478" cy="41890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13" dirty="0"/>
                <a:t>kube-scheduler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ECF33D89-B4EE-FC40-AC14-1510014554FF}"/>
                </a:ext>
              </a:extLst>
            </p:cNvPr>
            <p:cNvSpPr/>
            <p:nvPr/>
          </p:nvSpPr>
          <p:spPr>
            <a:xfrm>
              <a:off x="2854033" y="2908255"/>
              <a:ext cx="1880648" cy="418904"/>
            </a:xfrm>
            <a:prstGeom prst="rect">
              <a:avLst/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13" dirty="0"/>
                <a:t>kube-controller-manger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B77AC0B-7C0F-7142-97CF-906F07FA68BF}"/>
                </a:ext>
              </a:extLst>
            </p:cNvPr>
            <p:cNvSpPr txBox="1"/>
            <p:nvPr/>
          </p:nvSpPr>
          <p:spPr>
            <a:xfrm>
              <a:off x="1693782" y="1296402"/>
              <a:ext cx="1359668" cy="24820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013" dirty="0"/>
                <a:t>Master Components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401360E6-F5BB-7E48-B01B-CA923DA728F3}"/>
                </a:ext>
              </a:extLst>
            </p:cNvPr>
            <p:cNvCxnSpPr>
              <a:cxnSpLocks/>
              <a:stCxn id="4" idx="1"/>
              <a:endCxn id="2" idx="4"/>
            </p:cNvCxnSpPr>
            <p:nvPr/>
          </p:nvCxnSpPr>
          <p:spPr>
            <a:xfrm flipH="1">
              <a:off x="2344986" y="2086769"/>
              <a:ext cx="805991" cy="8618"/>
            </a:xfrm>
            <a:prstGeom prst="straightConnector1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1A3F769-01AB-224A-AFE9-A9A97E582DC8}"/>
                </a:ext>
              </a:extLst>
            </p:cNvPr>
            <p:cNvCxnSpPr>
              <a:cxnSpLocks/>
              <a:stCxn id="5" idx="0"/>
            </p:cNvCxnSpPr>
            <p:nvPr/>
          </p:nvCxnSpPr>
          <p:spPr>
            <a:xfrm flipV="1">
              <a:off x="2005620" y="2296221"/>
              <a:ext cx="1155303" cy="6120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054D8EE-AC13-CE44-84D5-516730925881}"/>
                </a:ext>
              </a:extLst>
            </p:cNvPr>
            <p:cNvCxnSpPr>
              <a:cxnSpLocks/>
              <a:stCxn id="6" idx="0"/>
              <a:endCxn id="4" idx="2"/>
            </p:cNvCxnSpPr>
            <p:nvPr/>
          </p:nvCxnSpPr>
          <p:spPr>
            <a:xfrm flipV="1">
              <a:off x="3794357" y="2296221"/>
              <a:ext cx="0" cy="6120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8107925B-BC55-B34F-BF7B-0DB964AE23E1}"/>
                </a:ext>
              </a:extLst>
            </p:cNvPr>
            <p:cNvCxnSpPr>
              <a:cxnSpLocks/>
              <a:stCxn id="12" idx="1"/>
              <a:endCxn id="4" idx="3"/>
            </p:cNvCxnSpPr>
            <p:nvPr/>
          </p:nvCxnSpPr>
          <p:spPr>
            <a:xfrm flipH="1" flipV="1">
              <a:off x="4437736" y="2086769"/>
              <a:ext cx="646991" cy="366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08E057EF-1432-5340-A51E-92EB33390D36}"/>
                </a:ext>
              </a:extLst>
            </p:cNvPr>
            <p:cNvCxnSpPr>
              <a:cxnSpLocks/>
              <a:stCxn id="12" idx="2"/>
              <a:endCxn id="13" idx="0"/>
            </p:cNvCxnSpPr>
            <p:nvPr/>
          </p:nvCxnSpPr>
          <p:spPr>
            <a:xfrm>
              <a:off x="5626488" y="2299886"/>
              <a:ext cx="0" cy="60837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Elbow Connector 78">
              <a:extLst>
                <a:ext uri="{FF2B5EF4-FFF2-40B4-BE49-F238E27FC236}">
                  <a16:creationId xmlns:a16="http://schemas.microsoft.com/office/drawing/2014/main" id="{15BB3A1B-E5D7-C54E-84E6-C637777070FE}"/>
                </a:ext>
              </a:extLst>
            </p:cNvPr>
            <p:cNvCxnSpPr>
              <a:cxnSpLocks/>
              <a:stCxn id="14" idx="0"/>
              <a:endCxn id="4" idx="0"/>
            </p:cNvCxnSpPr>
            <p:nvPr/>
          </p:nvCxnSpPr>
          <p:spPr>
            <a:xfrm rot="16200000" flipV="1">
              <a:off x="5356861" y="314812"/>
              <a:ext cx="14118" cy="3139127"/>
            </a:xfrm>
            <a:prstGeom prst="bentConnector3">
              <a:avLst>
                <a:gd name="adj1" fmla="val 131440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Rounded Rectangle 82">
              <a:extLst>
                <a:ext uri="{FF2B5EF4-FFF2-40B4-BE49-F238E27FC236}">
                  <a16:creationId xmlns:a16="http://schemas.microsoft.com/office/drawing/2014/main" id="{1A4CD3D6-3CFC-C049-86E2-6B7DA8CFC938}"/>
                </a:ext>
              </a:extLst>
            </p:cNvPr>
            <p:cNvSpPr/>
            <p:nvPr/>
          </p:nvSpPr>
          <p:spPr>
            <a:xfrm>
              <a:off x="1060516" y="1072190"/>
              <a:ext cx="6714550" cy="3855672"/>
            </a:xfrm>
            <a:prstGeom prst="roundRect">
              <a:avLst>
                <a:gd name="adj" fmla="val 2425"/>
              </a:avLst>
            </a:prstGeom>
            <a:noFill/>
            <a:ln w="38100">
              <a:solidFill>
                <a:srgbClr val="0070C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/>
            </a:p>
          </p:txBody>
        </p:sp>
      </p:grpSp>
      <p:sp>
        <p:nvSpPr>
          <p:cNvPr id="24" name="Footer Placeholder 3">
            <a:extLst>
              <a:ext uri="{FF2B5EF4-FFF2-40B4-BE49-F238E27FC236}">
                <a16:creationId xmlns:a16="http://schemas.microsoft.com/office/drawing/2014/main" id="{85F6986C-FC1F-A041-A970-23C34FF6E037}"/>
              </a:ext>
            </a:extLst>
          </p:cNvPr>
          <p:cNvSpPr txBox="1">
            <a:spLocks/>
          </p:cNvSpPr>
          <p:nvPr/>
        </p:nvSpPr>
        <p:spPr>
          <a:xfrm>
            <a:off x="228600" y="4828032"/>
            <a:ext cx="6400800" cy="137160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600" dirty="0"/>
              <a:t>IBM Cloud / © 2019 IBM Corporation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22514790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7937520-87FA-3A4C-998E-40F09D8C5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7326" y="1804371"/>
            <a:ext cx="4619625" cy="2686050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1E64EB4-490E-7E43-B2C5-45344F2DA056}"/>
              </a:ext>
            </a:extLst>
          </p:cNvPr>
          <p:cNvSpPr/>
          <p:nvPr/>
        </p:nvSpPr>
        <p:spPr>
          <a:xfrm>
            <a:off x="2830442" y="938294"/>
            <a:ext cx="1513002" cy="554453"/>
          </a:xfrm>
          <a:prstGeom prst="roundRect">
            <a:avLst>
              <a:gd name="adj" fmla="val 3698"/>
            </a:avLst>
          </a:prstGeom>
          <a:noFill/>
          <a:ln w="254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AB96DC-D592-A243-8856-B35C822DF43D}"/>
              </a:ext>
            </a:extLst>
          </p:cNvPr>
          <p:cNvSpPr/>
          <p:nvPr/>
        </p:nvSpPr>
        <p:spPr>
          <a:xfrm>
            <a:off x="3506767" y="1082834"/>
            <a:ext cx="741215" cy="276999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" dirty="0"/>
              <a:t>kubectl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15DC79-2EC7-F243-A056-4B2100AA81A9}"/>
              </a:ext>
            </a:extLst>
          </p:cNvPr>
          <p:cNvSpPr txBox="1"/>
          <p:nvPr/>
        </p:nvSpPr>
        <p:spPr>
          <a:xfrm>
            <a:off x="2885489" y="1048209"/>
            <a:ext cx="621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Local Machine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6C88C57-32AC-1247-8047-F7CEEDF0A01A}"/>
              </a:ext>
            </a:extLst>
          </p:cNvPr>
          <p:cNvCxnSpPr>
            <a:cxnSpLocks/>
            <a:stCxn id="5" idx="2"/>
          </p:cNvCxnSpPr>
          <p:nvPr/>
        </p:nvCxnSpPr>
        <p:spPr>
          <a:xfrm>
            <a:off x="3877374" y="1359833"/>
            <a:ext cx="0" cy="1027833"/>
          </a:xfrm>
          <a:prstGeom prst="straightConnector1">
            <a:avLst/>
          </a:prstGeom>
          <a:ln>
            <a:headEnd type="triangle"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27A2EFD-D589-804A-8B44-2EB21F71FB6E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3877374" y="747402"/>
            <a:ext cx="0" cy="335432"/>
          </a:xfrm>
          <a:prstGeom prst="straightConnector1">
            <a:avLst/>
          </a:prstGeom>
          <a:ln>
            <a:headEnd type="none" w="med" len="sm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ight Brace 18">
            <a:extLst>
              <a:ext uri="{FF2B5EF4-FFF2-40B4-BE49-F238E27FC236}">
                <a16:creationId xmlns:a16="http://schemas.microsoft.com/office/drawing/2014/main" id="{AF53CB9F-879E-304F-ADD4-AA72B3B44CBF}"/>
              </a:ext>
            </a:extLst>
          </p:cNvPr>
          <p:cNvSpPr/>
          <p:nvPr/>
        </p:nvSpPr>
        <p:spPr>
          <a:xfrm>
            <a:off x="4262933" y="210074"/>
            <a:ext cx="730959" cy="2686049"/>
          </a:xfrm>
          <a:prstGeom prst="rightBrace">
            <a:avLst>
              <a:gd name="adj1" fmla="val 13702"/>
              <a:gd name="adj2" fmla="val 32123"/>
            </a:avLst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83C785-1935-B148-B9A4-33618AF510A7}"/>
              </a:ext>
            </a:extLst>
          </p:cNvPr>
          <p:cNvSpPr txBox="1"/>
          <p:nvPr/>
        </p:nvSpPr>
        <p:spPr>
          <a:xfrm>
            <a:off x="5058987" y="471128"/>
            <a:ext cx="3395928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>
                <a:latin typeface="IBM Plex Sans Thin" panose="020B0203050203000203" pitchFamily="34" charset="77"/>
              </a:rPr>
              <a:t>Interact with the cluster through the </a:t>
            </a:r>
            <a:r>
              <a:rPr lang="en-US" sz="1500" dirty="0">
                <a:latin typeface="Lucida Console" panose="020B0609040504020204" pitchFamily="49" charset="0"/>
              </a:rPr>
              <a:t>kubectl</a:t>
            </a:r>
            <a:r>
              <a:rPr lang="en-US" sz="1500" dirty="0">
                <a:latin typeface="IBM Plex Sans Thin" panose="020B0203050203000203" pitchFamily="34" charset="77"/>
              </a:rPr>
              <a:t> command line interface (CLI), which issues REST requests to the Kubernetes kube-apiserver running on the master node.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F09FF7-CE34-7F42-AF15-703AF44473AB}"/>
              </a:ext>
            </a:extLst>
          </p:cNvPr>
          <p:cNvSpPr txBox="1"/>
          <p:nvPr/>
        </p:nvSpPr>
        <p:spPr>
          <a:xfrm>
            <a:off x="177094" y="156416"/>
            <a:ext cx="779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Talking to a cluster</a:t>
            </a:r>
          </a:p>
        </p:txBody>
      </p:sp>
      <p:sp>
        <p:nvSpPr>
          <p:cNvPr id="14" name="Footer Placeholder 3">
            <a:extLst>
              <a:ext uri="{FF2B5EF4-FFF2-40B4-BE49-F238E27FC236}">
                <a16:creationId xmlns:a16="http://schemas.microsoft.com/office/drawing/2014/main" id="{C125613E-4F9A-CF48-B2F8-D34264CC7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685800" rtl="0" eaLnBrk="1" latinLnBrk="0" hangingPunct="1">
              <a:defRPr sz="600" kern="12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IBM Cloud / © 2018 IBM Corporation</a:t>
            </a: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42596C4-FABF-F44E-9378-579FDE4DD1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7172" y="201914"/>
            <a:ext cx="396897" cy="568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920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599" y="201168"/>
            <a:ext cx="4616246" cy="4493752"/>
          </a:xfrm>
        </p:spPr>
        <p:txBody>
          <a:bodyPr/>
          <a:lstStyle/>
          <a:p>
            <a:r>
              <a:rPr lang="en-US" dirty="0"/>
              <a:t>Session Objectives</a:t>
            </a:r>
            <a:br>
              <a:rPr lang="en-US" dirty="0"/>
            </a:br>
            <a:br>
              <a:rPr lang="en-US" dirty="0"/>
            </a:br>
            <a:r>
              <a:rPr lang="en-US" sz="2000" dirty="0"/>
              <a:t>Attendees will be grouped in </a:t>
            </a:r>
            <a:r>
              <a:rPr lang="en-US" sz="2000" b="1" i="1" dirty="0">
                <a:solidFill>
                  <a:srgbClr val="0091FF"/>
                </a:solidFill>
              </a:rPr>
              <a:t>teams</a:t>
            </a:r>
            <a:r>
              <a:rPr lang="en-US" sz="2000" dirty="0"/>
              <a:t> to facilitate collaborative work.</a:t>
            </a:r>
            <a:br>
              <a:rPr lang="en-US" sz="2000" dirty="0"/>
            </a:br>
            <a:br>
              <a:rPr lang="en-US" sz="800" dirty="0"/>
            </a:br>
            <a:br>
              <a:rPr lang="en-US" sz="2000" dirty="0"/>
            </a:br>
            <a:r>
              <a:rPr lang="en-US" sz="2000" dirty="0"/>
              <a:t>Multiple </a:t>
            </a:r>
            <a:r>
              <a:rPr lang="en-US" sz="2000" b="1" i="1" dirty="0">
                <a:solidFill>
                  <a:srgbClr val="0091FF"/>
                </a:solidFill>
              </a:rPr>
              <a:t>lectures</a:t>
            </a:r>
            <a:r>
              <a:rPr lang="en-US" sz="2000" dirty="0"/>
              <a:t> regarding problem determination and troubleshooting will be presented.</a:t>
            </a:r>
            <a:br>
              <a:rPr lang="en-US" sz="2000" dirty="0"/>
            </a:br>
            <a:br>
              <a:rPr lang="en-US" sz="800" dirty="0"/>
            </a:br>
            <a:br>
              <a:rPr lang="en-US" sz="2000" dirty="0"/>
            </a:br>
            <a:r>
              <a:rPr lang="en-US" sz="2000" dirty="0"/>
              <a:t>Following most lectures will be </a:t>
            </a:r>
            <a:br>
              <a:rPr lang="en-US" sz="2000" dirty="0"/>
            </a:br>
            <a:r>
              <a:rPr lang="en-US" sz="2000" b="1" i="1" dirty="0">
                <a:solidFill>
                  <a:srgbClr val="0091FF"/>
                </a:solidFill>
              </a:rPr>
              <a:t>hands-on </a:t>
            </a:r>
            <a:r>
              <a:rPr lang="en-US" sz="2000" dirty="0"/>
              <a:t>work that each team collaborates  to complete.</a:t>
            </a:r>
            <a:br>
              <a:rPr lang="en-US" sz="2000" dirty="0"/>
            </a:br>
            <a:br>
              <a:rPr lang="en-US" sz="800" dirty="0"/>
            </a:br>
            <a:br>
              <a:rPr lang="en-US" sz="2000" dirty="0"/>
            </a:br>
            <a:r>
              <a:rPr lang="en-US" sz="2000" b="1" i="1" dirty="0">
                <a:solidFill>
                  <a:srgbClr val="0091FF"/>
                </a:solidFill>
              </a:rPr>
              <a:t>Review</a:t>
            </a:r>
            <a:r>
              <a:rPr lang="en-US" sz="2000" dirty="0"/>
              <a:t> solutions after each lab.</a:t>
            </a: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C1EE4F9E-6902-7340-B528-DC0E308850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411292" y="1740177"/>
            <a:ext cx="1116276" cy="1116276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9C9635B1-8F5D-504E-BF71-543E9E3754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34130" y="2856453"/>
            <a:ext cx="1539401" cy="153940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4856FAE8-7118-0A45-8CA4-FF8CCB52E7C4}"/>
              </a:ext>
            </a:extLst>
          </p:cNvPr>
          <p:cNvGrpSpPr/>
          <p:nvPr/>
        </p:nvGrpSpPr>
        <p:grpSpPr>
          <a:xfrm>
            <a:off x="5534130" y="408041"/>
            <a:ext cx="1394880" cy="1332137"/>
            <a:chOff x="5138130" y="408041"/>
            <a:chExt cx="1394880" cy="1332137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572308E-BBCD-B64D-A324-7FE365906EF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610333" y="408041"/>
              <a:ext cx="452107" cy="647417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6012211-A191-2C47-BC2A-FD4298808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138130" y="1092760"/>
              <a:ext cx="452107" cy="647417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4602C6C0-D8DD-1147-BD95-56F9A0BC69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80903" y="1092761"/>
              <a:ext cx="452107" cy="6474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951073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7081" y="170144"/>
            <a:ext cx="6268290" cy="1108603"/>
          </a:xfrm>
        </p:spPr>
        <p:txBody>
          <a:bodyPr/>
          <a:lstStyle/>
          <a:p>
            <a:r>
              <a:rPr lang="en-US" sz="6000" dirty="0"/>
              <a:t>Demo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851819" y="1844704"/>
            <a:ext cx="3442710" cy="16936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the Tools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BF87CA-6F0B-A947-A33D-F5CE5F6A5C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8888" y="1431797"/>
            <a:ext cx="1587500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5606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9"/>
            <a:ext cx="6268290" cy="412416"/>
          </a:xfrm>
        </p:spPr>
        <p:txBody>
          <a:bodyPr/>
          <a:lstStyle/>
          <a:p>
            <a:r>
              <a:rPr lang="en-US" sz="3200" dirty="0"/>
              <a:t>Tools - docker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9DC264E1-0314-E940-B7EB-1877CFD9BC26}"/>
              </a:ext>
            </a:extLst>
          </p:cNvPr>
          <p:cNvSpPr txBox="1">
            <a:spLocks/>
          </p:cNvSpPr>
          <p:nvPr/>
        </p:nvSpPr>
        <p:spPr>
          <a:xfrm>
            <a:off x="382116" y="897607"/>
            <a:ext cx="8097973" cy="376771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800" dirty="0">
                <a:solidFill>
                  <a:srgbClr val="0091FF"/>
                </a:solidFill>
              </a:rPr>
              <a:t>docker history  &lt;image&gt; [--no-</a:t>
            </a:r>
            <a:r>
              <a:rPr lang="en-US" sz="1800" dirty="0" err="1">
                <a:solidFill>
                  <a:srgbClr val="0091FF"/>
                </a:solidFill>
              </a:rPr>
              <a:t>trunc</a:t>
            </a:r>
            <a:r>
              <a:rPr lang="en-US" sz="1800" dirty="0">
                <a:solidFill>
                  <a:srgbClr val="0091FF"/>
                </a:solidFill>
              </a:rPr>
              <a:t> ]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docker inspect &lt;image&gt;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docker events   </a:t>
            </a:r>
            <a:r>
              <a:rPr lang="en-US" sz="1800" dirty="0">
                <a:solidFill>
                  <a:schemeClr val="bg1"/>
                </a:solidFill>
              </a:rPr>
              <a:t>(example below grabs a time range)</a:t>
            </a:r>
          </a:p>
          <a:p>
            <a:r>
              <a:rPr lang="en-US" sz="1800" dirty="0">
                <a:solidFill>
                  <a:srgbClr val="0091FF"/>
                </a:solidFill>
              </a:rPr>
              <a:t>	d</a:t>
            </a:r>
            <a:r>
              <a:rPr lang="fr" sz="1800" dirty="0">
                <a:solidFill>
                  <a:srgbClr val="0091FF"/>
                </a:solidFill>
              </a:rPr>
              <a:t>start=$(date "+%Y-%m-%dT%H:%M:%S")</a:t>
            </a:r>
          </a:p>
          <a:p>
            <a:r>
              <a:rPr lang="en-US" sz="1800" dirty="0">
                <a:solidFill>
                  <a:srgbClr val="0091FF"/>
                </a:solidFill>
              </a:rPr>
              <a:t>	docker run  ibmcom/icp-inception:3.1.1</a:t>
            </a:r>
          </a:p>
          <a:p>
            <a:r>
              <a:rPr lang="en-US" sz="1800" dirty="0">
                <a:solidFill>
                  <a:srgbClr val="0091FF"/>
                </a:solidFill>
              </a:rPr>
              <a:t>	</a:t>
            </a:r>
            <a:r>
              <a:rPr lang="fr" sz="1800" dirty="0">
                <a:solidFill>
                  <a:srgbClr val="0091FF"/>
                </a:solidFill>
              </a:rPr>
              <a:t>dstop=$(date "+%Y-%m-%dT%H:%M:%S")</a:t>
            </a:r>
          </a:p>
          <a:p>
            <a:r>
              <a:rPr lang="fr" sz="1800" dirty="0">
                <a:solidFill>
                  <a:srgbClr val="0091FF"/>
                </a:solidFill>
              </a:rPr>
              <a:t>	</a:t>
            </a:r>
            <a:r>
              <a:rPr lang="en-US" sz="1800" dirty="0">
                <a:solidFill>
                  <a:srgbClr val="0091FF"/>
                </a:solidFill>
              </a:rPr>
              <a:t>docker events --since $dstart --until $dstop</a:t>
            </a:r>
          </a:p>
          <a:p>
            <a:r>
              <a:rPr lang="en-US" sz="1800" dirty="0">
                <a:solidFill>
                  <a:srgbClr val="0091FF"/>
                </a:solidFill>
              </a:rPr>
              <a:t> 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docker run --</a:t>
            </a:r>
            <a:r>
              <a:rPr lang="en-US" sz="1800" dirty="0" err="1">
                <a:solidFill>
                  <a:srgbClr val="0091FF"/>
                </a:solidFill>
              </a:rPr>
              <a:t>rm</a:t>
            </a:r>
            <a:r>
              <a:rPr lang="en-US" sz="1800" dirty="0">
                <a:solidFill>
                  <a:srgbClr val="0091FF"/>
                </a:solidFill>
              </a:rPr>
              <a:t> -it --</a:t>
            </a:r>
            <a:r>
              <a:rPr lang="en-US" sz="1800" dirty="0" err="1">
                <a:solidFill>
                  <a:srgbClr val="0091FF"/>
                </a:solidFill>
              </a:rPr>
              <a:t>entrypoint</a:t>
            </a:r>
            <a:r>
              <a:rPr lang="en-US" sz="1800" dirty="0">
                <a:solidFill>
                  <a:srgbClr val="0091FF"/>
                </a:solidFill>
              </a:rPr>
              <a:t>=/bin/bash ibmcom/icp-inception:3.1.1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docker stats   (will run on a system with multiple containers deployed)</a:t>
            </a:r>
          </a:p>
          <a:p>
            <a:endParaRPr lang="en-US" sz="2000" dirty="0">
              <a:solidFill>
                <a:srgbClr val="0091FF"/>
              </a:solidFill>
            </a:endParaRPr>
          </a:p>
          <a:p>
            <a:endParaRPr lang="en-US" sz="2000" dirty="0">
              <a:solidFill>
                <a:srgbClr val="0091FF"/>
              </a:solidFill>
            </a:endParaRP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04977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9"/>
            <a:ext cx="3287864" cy="412416"/>
          </a:xfrm>
        </p:spPr>
        <p:txBody>
          <a:bodyPr/>
          <a:lstStyle/>
          <a:p>
            <a:r>
              <a:rPr lang="en-US" sz="3200" dirty="0"/>
              <a:t>Tools - kubectl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9DC264E1-0314-E940-B7EB-1877CFD9BC26}"/>
              </a:ext>
            </a:extLst>
          </p:cNvPr>
          <p:cNvSpPr txBox="1">
            <a:spLocks/>
          </p:cNvSpPr>
          <p:nvPr/>
        </p:nvSpPr>
        <p:spPr>
          <a:xfrm>
            <a:off x="364143" y="895475"/>
            <a:ext cx="8342886" cy="381053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1800" dirty="0">
                <a:solidFill>
                  <a:srgbClr val="0091FF"/>
                </a:solidFill>
              </a:rPr>
              <a:t>kubectl top [node | pod]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kubectl –n &lt;namespace&gt; </a:t>
            </a:r>
            <a:r>
              <a:rPr lang="en-US" sz="1800" dirty="0">
                <a:solidFill>
                  <a:srgbClr val="FF0000"/>
                </a:solidFill>
              </a:rPr>
              <a:t>get</a:t>
            </a:r>
            <a:r>
              <a:rPr lang="en-US" sz="1800" dirty="0">
                <a:solidFill>
                  <a:srgbClr val="0091FF"/>
                </a:solidFill>
              </a:rPr>
              <a:t> &lt;k8 type&gt;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kubectl –n &lt;namespace&gt; </a:t>
            </a:r>
            <a:r>
              <a:rPr lang="en-US" sz="1800" dirty="0">
                <a:solidFill>
                  <a:srgbClr val="FF0000"/>
                </a:solidFill>
              </a:rPr>
              <a:t>describe</a:t>
            </a:r>
            <a:r>
              <a:rPr lang="en-US" sz="1800" dirty="0">
                <a:solidFill>
                  <a:srgbClr val="0091FF"/>
                </a:solidFill>
              </a:rPr>
              <a:t> &lt;k8 type&gt; &lt;k8 object id&gt;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kubectl –n &lt;namespace&gt; </a:t>
            </a:r>
            <a:r>
              <a:rPr lang="en-US" sz="1800" dirty="0">
                <a:solidFill>
                  <a:srgbClr val="FF0000"/>
                </a:solidFill>
              </a:rPr>
              <a:t>logs</a:t>
            </a:r>
            <a:r>
              <a:rPr lang="en-US" sz="1800" dirty="0">
                <a:solidFill>
                  <a:srgbClr val="0091FF"/>
                </a:solidFill>
              </a:rPr>
              <a:t> [-f] &lt;k8 pod name&gt; </a:t>
            </a:r>
          </a:p>
          <a:p>
            <a:r>
              <a:rPr lang="en-US" sz="1800" dirty="0">
                <a:solidFill>
                  <a:srgbClr val="0091FF"/>
                </a:solidFill>
              </a:rPr>
              <a:t> </a:t>
            </a:r>
          </a:p>
          <a:p>
            <a:r>
              <a:rPr lang="en-US" sz="1800" dirty="0">
                <a:solidFill>
                  <a:srgbClr val="0091FF"/>
                </a:solidFill>
              </a:rPr>
              <a:t>kubectl –n &lt;namespace&gt; </a:t>
            </a:r>
            <a:r>
              <a:rPr lang="en-US" sz="1800" dirty="0">
                <a:solidFill>
                  <a:srgbClr val="FF0000"/>
                </a:solidFill>
              </a:rPr>
              <a:t>exec</a:t>
            </a:r>
            <a:r>
              <a:rPr lang="en-US" sz="1800" dirty="0">
                <a:solidFill>
                  <a:srgbClr val="0091FF"/>
                </a:solidFill>
              </a:rPr>
              <a:t> -it &lt;k8 pod name&gt; [-c &lt;container name&gt;] -- &lt;cmd&gt;</a:t>
            </a:r>
          </a:p>
          <a:p>
            <a:endParaRPr lang="en-US" sz="2000" dirty="0">
              <a:solidFill>
                <a:srgbClr val="0091FF"/>
              </a:solidFill>
            </a:endParaRPr>
          </a:p>
          <a:p>
            <a:r>
              <a:rPr lang="en-US" sz="2000" dirty="0">
                <a:solidFill>
                  <a:srgbClr val="0091FF"/>
                </a:solidFill>
              </a:rPr>
              <a:t>kubectl </a:t>
            </a:r>
            <a:r>
              <a:rPr lang="en-US" sz="2000" dirty="0">
                <a:solidFill>
                  <a:srgbClr val="FF0000"/>
                </a:solidFill>
              </a:rPr>
              <a:t>edit</a:t>
            </a:r>
            <a:r>
              <a:rPr lang="en-US" sz="2000" dirty="0">
                <a:solidFill>
                  <a:srgbClr val="0091FF"/>
                </a:solidFill>
              </a:rPr>
              <a:t> &lt;K8 </a:t>
            </a:r>
            <a:r>
              <a:rPr lang="en-US" sz="2000" dirty="0" err="1">
                <a:solidFill>
                  <a:srgbClr val="0091FF"/>
                </a:solidFill>
              </a:rPr>
              <a:t>obj</a:t>
            </a:r>
            <a:r>
              <a:rPr lang="en-US" sz="2000" dirty="0">
                <a:solidFill>
                  <a:srgbClr val="0091FF"/>
                </a:solidFill>
              </a:rPr>
              <a:t> type&gt;/&lt;name&gt;</a:t>
            </a:r>
          </a:p>
          <a:p>
            <a:endParaRPr lang="en-US" sz="20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KUBE_EDITOR="</a:t>
            </a:r>
            <a:r>
              <a:rPr lang="en-US" sz="1800" dirty="0" err="1">
                <a:solidFill>
                  <a:srgbClr val="0091FF"/>
                </a:solidFill>
              </a:rPr>
              <a:t>nano</a:t>
            </a:r>
            <a:r>
              <a:rPr lang="en-US" sz="1800" dirty="0">
                <a:solidFill>
                  <a:srgbClr val="0091FF"/>
                </a:solidFill>
              </a:rPr>
              <a:t>" kubectl </a:t>
            </a:r>
            <a:r>
              <a:rPr lang="en-US" sz="1800" dirty="0">
                <a:solidFill>
                  <a:srgbClr val="FF0000"/>
                </a:solidFill>
              </a:rPr>
              <a:t>edit</a:t>
            </a:r>
            <a:r>
              <a:rPr lang="en-US" sz="1800" dirty="0">
                <a:solidFill>
                  <a:srgbClr val="0091FF"/>
                </a:solidFill>
              </a:rPr>
              <a:t> deployment/&lt;name&gt;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endParaRPr lang="en-US" sz="2000" dirty="0">
              <a:solidFill>
                <a:srgbClr val="0091FF"/>
              </a:solidFill>
            </a:endParaRP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5558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9"/>
            <a:ext cx="6268290" cy="412416"/>
          </a:xfrm>
        </p:spPr>
        <p:txBody>
          <a:bodyPr/>
          <a:lstStyle/>
          <a:p>
            <a:r>
              <a:rPr lang="en-US" sz="3200" dirty="0"/>
              <a:t>Tools - cloudctl</a:t>
            </a: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364143" y="895309"/>
            <a:ext cx="8097973" cy="238078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>
                <a:solidFill>
                  <a:srgbClr val="0091FF"/>
                </a:solidFill>
              </a:rPr>
              <a:t>cloudctl login --skip-</a:t>
            </a:r>
            <a:r>
              <a:rPr lang="en-US" dirty="0" err="1">
                <a:solidFill>
                  <a:srgbClr val="0091FF"/>
                </a:solidFill>
              </a:rPr>
              <a:t>ssl</a:t>
            </a:r>
            <a:r>
              <a:rPr lang="en-US" dirty="0">
                <a:solidFill>
                  <a:srgbClr val="0091FF"/>
                </a:solidFill>
              </a:rPr>
              <a:t>-validation</a:t>
            </a:r>
          </a:p>
          <a:p>
            <a:endParaRPr lang="en-US" sz="20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  -a  &lt;API endpoint&gt; 			https://119.81.199.117:8443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  -u  &lt;Username&gt;		 		admin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  -p  &lt;Password&gt;				(secret)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  -n &lt;Namespace&gt;			&lt;team&gt;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endParaRPr lang="en-US" sz="2000" dirty="0">
              <a:solidFill>
                <a:srgbClr val="0091FF"/>
              </a:solidFill>
            </a:endParaRPr>
          </a:p>
          <a:p>
            <a:r>
              <a:rPr lang="en-US" sz="2000" dirty="0">
                <a:solidFill>
                  <a:srgbClr val="0091FF"/>
                </a:solidFill>
              </a:rPr>
              <a:t>cloudctl login --skip-</a:t>
            </a:r>
            <a:r>
              <a:rPr lang="en-US" sz="2000" dirty="0" err="1">
                <a:solidFill>
                  <a:srgbClr val="0091FF"/>
                </a:solidFill>
              </a:rPr>
              <a:t>ssl</a:t>
            </a:r>
            <a:r>
              <a:rPr lang="en-US" sz="2000" dirty="0">
                <a:solidFill>
                  <a:srgbClr val="0091FF"/>
                </a:solidFill>
              </a:rPr>
              <a:t>-validation</a:t>
            </a:r>
          </a:p>
          <a:p>
            <a:endParaRPr lang="en-US" sz="2000" dirty="0">
              <a:solidFill>
                <a:srgbClr val="0091FF"/>
              </a:solidFill>
            </a:endParaRP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61150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37081" y="170144"/>
            <a:ext cx="6268290" cy="1108603"/>
          </a:xfrm>
        </p:spPr>
        <p:txBody>
          <a:bodyPr/>
          <a:lstStyle/>
          <a:p>
            <a:r>
              <a:rPr lang="en-US" sz="6000" dirty="0"/>
              <a:t>Lab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851819" y="1844704"/>
            <a:ext cx="3442710" cy="169362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Using the Tools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FCA9164-CA4E-D347-990E-6A0888301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9473" y="862982"/>
            <a:ext cx="3965050" cy="396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3332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39844B3-845F-3444-AABE-37995E220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1098550"/>
            <a:ext cx="7137400" cy="2946400"/>
          </a:xfrm>
          <a:prstGeom prst="rect">
            <a:avLst/>
          </a:prstGeom>
        </p:spPr>
      </p:pic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46821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60" name="Title 3">
            <a:extLst>
              <a:ext uri="{FF2B5EF4-FFF2-40B4-BE49-F238E27FC236}">
                <a16:creationId xmlns:a16="http://schemas.microsoft.com/office/drawing/2014/main" id="{E64146DF-5304-EE48-8472-6D7A703CA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35" y="178309"/>
            <a:ext cx="4635817" cy="434610"/>
          </a:xfrm>
        </p:spPr>
        <p:txBody>
          <a:bodyPr/>
          <a:lstStyle/>
          <a:p>
            <a:r>
              <a:rPr lang="en-US" sz="3200" dirty="0"/>
              <a:t>Accessing the course</a:t>
            </a:r>
            <a:endParaRPr lang="en-US" sz="2000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846F857-1E7B-424F-A268-B49952654A66}"/>
              </a:ext>
            </a:extLst>
          </p:cNvPr>
          <p:cNvCxnSpPr>
            <a:cxnSpLocks/>
          </p:cNvCxnSpPr>
          <p:nvPr/>
        </p:nvCxnSpPr>
        <p:spPr>
          <a:xfrm>
            <a:off x="508843" y="2069854"/>
            <a:ext cx="60481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3">
            <a:extLst>
              <a:ext uri="{FF2B5EF4-FFF2-40B4-BE49-F238E27FC236}">
                <a16:creationId xmlns:a16="http://schemas.microsoft.com/office/drawing/2014/main" id="{FD3C20BC-5E88-714E-BF3E-49FBF44D6753}"/>
              </a:ext>
            </a:extLst>
          </p:cNvPr>
          <p:cNvSpPr txBox="1">
            <a:spLocks/>
          </p:cNvSpPr>
          <p:nvPr/>
        </p:nvSpPr>
        <p:spPr>
          <a:xfrm>
            <a:off x="4950371" y="178309"/>
            <a:ext cx="3870435" cy="822921"/>
          </a:xfrm>
          <a:prstGeom prst="rect">
            <a:avLst/>
          </a:prstGeom>
          <a:ln>
            <a:solidFill>
              <a:srgbClr val="FF0000"/>
            </a:solidFill>
          </a:ln>
        </p:spPr>
        <p:txBody>
          <a:bodyPr vert="horz" lIns="0" tIns="0" rIns="0" bIns="0" rtlCol="0" anchor="ctr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1400" dirty="0"/>
              <a:t>Collector tracks all list selections and button presses to gather information that is used track, understand, and diagnose lab activities</a:t>
            </a:r>
            <a:endParaRPr lang="en-US" sz="1800" dirty="0">
              <a:solidFill>
                <a:schemeClr val="accent2"/>
              </a:solidFill>
            </a:endParaRP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3B4ECC17-9F73-4045-99BA-E5F5D62D1D7D}"/>
              </a:ext>
            </a:extLst>
          </p:cNvPr>
          <p:cNvCxnSpPr>
            <a:cxnSpLocks/>
          </p:cNvCxnSpPr>
          <p:nvPr/>
        </p:nvCxnSpPr>
        <p:spPr>
          <a:xfrm flipH="1">
            <a:off x="3883335" y="2069854"/>
            <a:ext cx="604815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96724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46821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60" name="Title 3">
            <a:extLst>
              <a:ext uri="{FF2B5EF4-FFF2-40B4-BE49-F238E27FC236}">
                <a16:creationId xmlns:a16="http://schemas.microsoft.com/office/drawing/2014/main" id="{E64146DF-5304-EE48-8472-6D7A703CA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35" y="178309"/>
            <a:ext cx="8338986" cy="434610"/>
          </a:xfrm>
        </p:spPr>
        <p:txBody>
          <a:bodyPr/>
          <a:lstStyle/>
          <a:p>
            <a:r>
              <a:rPr lang="en-US" sz="3200" dirty="0"/>
              <a:t>Completing the work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89467D88-46DD-6D4C-860A-1AAB485FC11A}"/>
              </a:ext>
            </a:extLst>
          </p:cNvPr>
          <p:cNvSpPr txBox="1">
            <a:spLocks/>
          </p:cNvSpPr>
          <p:nvPr/>
        </p:nvSpPr>
        <p:spPr>
          <a:xfrm>
            <a:off x="792431" y="2468199"/>
            <a:ext cx="1273417" cy="94982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1400" b="1" dirty="0">
                <a:solidFill>
                  <a:srgbClr val="FF0000"/>
                </a:solidFill>
              </a:rPr>
              <a:t>IMPORTANT</a:t>
            </a:r>
          </a:p>
          <a:p>
            <a:pPr algn="ctr"/>
            <a:r>
              <a:rPr lang="en-US" sz="1400" dirty="0"/>
              <a:t>Press the button to mark the question as completed</a:t>
            </a:r>
            <a:br>
              <a:rPr lang="en-US" sz="1800" dirty="0"/>
            </a:br>
            <a:endParaRPr lang="en-US" sz="1800" dirty="0">
              <a:solidFill>
                <a:schemeClr val="accent2"/>
              </a:solidFill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C4260586-E47F-B640-9E40-FF19672260C9}"/>
              </a:ext>
            </a:extLst>
          </p:cNvPr>
          <p:cNvCxnSpPr>
            <a:cxnSpLocks/>
          </p:cNvCxnSpPr>
          <p:nvPr/>
        </p:nvCxnSpPr>
        <p:spPr>
          <a:xfrm>
            <a:off x="4945118" y="1521372"/>
            <a:ext cx="0" cy="268013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CB951D1-4B77-A647-89A6-3082D171A0B6}"/>
              </a:ext>
            </a:extLst>
          </p:cNvPr>
          <p:cNvCxnSpPr>
            <a:cxnSpLocks/>
          </p:cNvCxnSpPr>
          <p:nvPr/>
        </p:nvCxnSpPr>
        <p:spPr>
          <a:xfrm>
            <a:off x="5968006" y="1521372"/>
            <a:ext cx="0" cy="48084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4CDEB71A-A369-7744-84F1-5E7EFA625F7E}"/>
              </a:ext>
            </a:extLst>
          </p:cNvPr>
          <p:cNvGrpSpPr/>
          <p:nvPr/>
        </p:nvGrpSpPr>
        <p:grpSpPr>
          <a:xfrm>
            <a:off x="2353824" y="652052"/>
            <a:ext cx="5591128" cy="4403013"/>
            <a:chOff x="2353824" y="652052"/>
            <a:chExt cx="5591128" cy="440301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8B1D0A16-3B9D-5F41-88B3-B289268231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53824" y="652052"/>
              <a:ext cx="5591128" cy="4403013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82024FE-7FFF-0042-AEC2-D9DF6808A6BD}"/>
                </a:ext>
              </a:extLst>
            </p:cNvPr>
            <p:cNvSpPr/>
            <p:nvPr/>
          </p:nvSpPr>
          <p:spPr>
            <a:xfrm>
              <a:off x="3844512" y="1192759"/>
              <a:ext cx="514875" cy="328613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2"/>
              </a:solidFill>
            </a:ln>
          </p:spPr>
          <p:txBody>
            <a:bodyPr wrap="square" lIns="0" tIns="0" rIns="0" bIns="0" rtlCol="0" anchor="ctr">
              <a:noAutofit/>
            </a:bodyPr>
            <a:lstStyle/>
            <a:p>
              <a:pPr algn="ctr"/>
              <a:endParaRPr lang="en-US" sz="1200" dirty="0" err="1">
                <a:solidFill>
                  <a:srgbClr val="FFFFFF"/>
                </a:solidFill>
                <a:latin typeface="Arial"/>
                <a:cs typeface="Arial"/>
              </a:endParaRPr>
            </a:p>
          </p:txBody>
        </p:sp>
      </p:grp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9B3A81F-FA31-C045-96EB-AF0777443EF8}"/>
              </a:ext>
            </a:extLst>
          </p:cNvPr>
          <p:cNvCxnSpPr>
            <a:cxnSpLocks/>
          </p:cNvCxnSpPr>
          <p:nvPr/>
        </p:nvCxnSpPr>
        <p:spPr>
          <a:xfrm>
            <a:off x="1889969" y="3334407"/>
            <a:ext cx="787691" cy="4462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7595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9"/>
            <a:ext cx="7339602" cy="412416"/>
          </a:xfrm>
        </p:spPr>
        <p:txBody>
          <a:bodyPr/>
          <a:lstStyle/>
          <a:p>
            <a:r>
              <a:rPr lang="en-US" sz="3200" dirty="0"/>
              <a:t>Authenticate session using cloudctl</a:t>
            </a: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F5F888FE-D781-1144-B8F1-4604F298601F}"/>
              </a:ext>
            </a:extLst>
          </p:cNvPr>
          <p:cNvSpPr txBox="1">
            <a:spLocks/>
          </p:cNvSpPr>
          <p:nvPr/>
        </p:nvSpPr>
        <p:spPr>
          <a:xfrm>
            <a:off x="672383" y="781740"/>
            <a:ext cx="7339602" cy="41241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3200" dirty="0">
                <a:solidFill>
                  <a:srgbClr val="0091FF"/>
                </a:solidFill>
              </a:rPr>
              <a:t>&lt;Open terminal or shell window&gt;</a:t>
            </a:r>
            <a:endParaRPr lang="en-US" sz="2000" dirty="0">
              <a:solidFill>
                <a:srgbClr val="0091FF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334FB30-DB3A-5943-885C-0D5A8F12B781}"/>
              </a:ext>
            </a:extLst>
          </p:cNvPr>
          <p:cNvSpPr/>
          <p:nvPr/>
        </p:nvSpPr>
        <p:spPr>
          <a:xfrm>
            <a:off x="370489" y="1227407"/>
            <a:ext cx="8182303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91FF"/>
                </a:solidFill>
              </a:rPr>
              <a:t>cloudctl login --skip-</a:t>
            </a:r>
            <a:r>
              <a:rPr lang="en-US" sz="1800" dirty="0" err="1">
                <a:solidFill>
                  <a:srgbClr val="0091FF"/>
                </a:solidFill>
              </a:rPr>
              <a:t>ssl</a:t>
            </a:r>
            <a:r>
              <a:rPr lang="en-US" sz="1800" dirty="0">
                <a:solidFill>
                  <a:srgbClr val="0091FF"/>
                </a:solidFill>
              </a:rPr>
              <a:t>-validation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  -a  &lt;API endpoint&gt; 		https://119.81.199.117:8443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  -u  &lt;Username&gt;		 	admin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  -p  &lt;Password&gt;			(secret)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  -n &lt;Namespace&gt;			&lt;team&gt;</a:t>
            </a:r>
          </a:p>
          <a:p>
            <a:endParaRPr lang="en-US" sz="1800" dirty="0">
              <a:solidFill>
                <a:srgbClr val="0091FF"/>
              </a:solidFill>
            </a:endParaRPr>
          </a:p>
          <a:p>
            <a:endParaRPr lang="en-US" sz="1800" dirty="0">
              <a:solidFill>
                <a:srgbClr val="0091FF"/>
              </a:solidFill>
            </a:endParaRPr>
          </a:p>
          <a:p>
            <a:r>
              <a:rPr lang="en-US" sz="1800" dirty="0">
                <a:solidFill>
                  <a:srgbClr val="0091FF"/>
                </a:solidFill>
              </a:rPr>
              <a:t>cloudctl login --skip-</a:t>
            </a:r>
            <a:r>
              <a:rPr lang="en-US" sz="1800" dirty="0" err="1">
                <a:solidFill>
                  <a:srgbClr val="0091FF"/>
                </a:solidFill>
              </a:rPr>
              <a:t>ssl</a:t>
            </a:r>
            <a:r>
              <a:rPr lang="en-US" sz="1800" dirty="0">
                <a:solidFill>
                  <a:srgbClr val="0091FF"/>
                </a:solidFill>
              </a:rPr>
              <a:t>-validation</a:t>
            </a:r>
          </a:p>
        </p:txBody>
      </p:sp>
    </p:spTree>
    <p:extLst>
      <p:ext uri="{BB962C8B-B14F-4D97-AF65-F5344CB8AC3E}">
        <p14:creationId xmlns:p14="http://schemas.microsoft.com/office/powerpoint/2010/main" val="16803026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71DCC7-1629-DF4F-B4FE-E6B854500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2019 / © 2019 IBM Corporation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37C8C6F-F0D3-E741-85AE-82A707781D46}"/>
              </a:ext>
            </a:extLst>
          </p:cNvPr>
          <p:cNvSpPr txBox="1">
            <a:spLocks/>
          </p:cNvSpPr>
          <p:nvPr/>
        </p:nvSpPr>
        <p:spPr>
          <a:xfrm>
            <a:off x="993327" y="1091078"/>
            <a:ext cx="7157345" cy="272729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Teams working together to answer the Questions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5977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8"/>
            <a:ext cx="2959873" cy="1108603"/>
          </a:xfrm>
        </p:spPr>
        <p:txBody>
          <a:bodyPr/>
          <a:lstStyle/>
          <a:p>
            <a:pPr algn="ctr"/>
            <a:r>
              <a:rPr lang="en-US" sz="6000" dirty="0"/>
              <a:t>Lecture</a:t>
            </a:r>
            <a:br>
              <a:rPr lang="en-US" dirty="0"/>
            </a:b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318052" y="1537254"/>
            <a:ext cx="3976477" cy="124570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Containers</a:t>
            </a:r>
          </a:p>
          <a:p>
            <a:pPr algn="ctr"/>
            <a:r>
              <a:rPr lang="en-US" sz="6000" i="1" dirty="0">
                <a:solidFill>
                  <a:srgbClr val="0091FF"/>
                </a:solidFill>
              </a:rPr>
              <a:t>&amp;</a:t>
            </a:r>
          </a:p>
          <a:p>
            <a:pPr algn="ctr"/>
            <a:r>
              <a:rPr lang="en-US" sz="6000" i="1" dirty="0">
                <a:solidFill>
                  <a:srgbClr val="0091FF"/>
                </a:solidFill>
              </a:rPr>
              <a:t>Apps 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846E263-D3A4-E34F-B2DB-DD5A43DC9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9472" y="744275"/>
            <a:ext cx="3654950" cy="365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780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437E4FF-1C39-F447-8C86-025E1A406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105" y="150970"/>
            <a:ext cx="7370479" cy="4703772"/>
          </a:xfrm>
          <a:prstGeom prst="rect">
            <a:avLst/>
          </a:prstGeom>
        </p:spPr>
      </p:pic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46821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644B885-8ED8-2F4E-9826-A681C8EAAD8D}"/>
              </a:ext>
            </a:extLst>
          </p:cNvPr>
          <p:cNvCxnSpPr>
            <a:cxnSpLocks/>
          </p:cNvCxnSpPr>
          <p:nvPr/>
        </p:nvCxnSpPr>
        <p:spPr>
          <a:xfrm>
            <a:off x="2081490" y="970488"/>
            <a:ext cx="0" cy="3645353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C850CCC-1F91-A446-A5D9-85FD782E1A88}"/>
              </a:ext>
            </a:extLst>
          </p:cNvPr>
          <p:cNvCxnSpPr>
            <a:cxnSpLocks/>
          </p:cNvCxnSpPr>
          <p:nvPr/>
        </p:nvCxnSpPr>
        <p:spPr>
          <a:xfrm flipH="1">
            <a:off x="4376344" y="983014"/>
            <a:ext cx="6263" cy="3664142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00316B7-A75A-DF49-BE2B-BAF37BE5C8FA}"/>
              </a:ext>
            </a:extLst>
          </p:cNvPr>
          <p:cNvCxnSpPr>
            <a:cxnSpLocks/>
          </p:cNvCxnSpPr>
          <p:nvPr/>
        </p:nvCxnSpPr>
        <p:spPr>
          <a:xfrm>
            <a:off x="6690411" y="930427"/>
            <a:ext cx="0" cy="365409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itle 3">
            <a:extLst>
              <a:ext uri="{FF2B5EF4-FFF2-40B4-BE49-F238E27FC236}">
                <a16:creationId xmlns:a16="http://schemas.microsoft.com/office/drawing/2014/main" id="{E64146DF-5304-EE48-8472-6D7A703CA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35" y="178309"/>
            <a:ext cx="8592455" cy="412416"/>
          </a:xfrm>
        </p:spPr>
        <p:txBody>
          <a:bodyPr/>
          <a:lstStyle/>
          <a:p>
            <a:r>
              <a:rPr lang="en-US" sz="3200" dirty="0"/>
              <a:t>Teams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52354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77427D73-DAC3-3A47-94ED-460CBA64BB7B}"/>
              </a:ext>
            </a:extLst>
          </p:cNvPr>
          <p:cNvSpPr txBox="1"/>
          <p:nvPr/>
        </p:nvSpPr>
        <p:spPr>
          <a:xfrm>
            <a:off x="353969" y="130207"/>
            <a:ext cx="38969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Components of a container based application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E75CC620-776D-5D46-87BC-3BF471F02C5D}"/>
              </a:ext>
            </a:extLst>
          </p:cNvPr>
          <p:cNvGrpSpPr/>
          <p:nvPr/>
        </p:nvGrpSpPr>
        <p:grpSpPr>
          <a:xfrm>
            <a:off x="779508" y="1645199"/>
            <a:ext cx="3045897" cy="2244793"/>
            <a:chOff x="2919774" y="1494788"/>
            <a:chExt cx="3045897" cy="2244793"/>
          </a:xfrm>
        </p:grpSpPr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B31E4683-D8CA-2A46-86AE-0ED0A8ED96D5}"/>
                </a:ext>
              </a:extLst>
            </p:cNvPr>
            <p:cNvSpPr/>
            <p:nvPr/>
          </p:nvSpPr>
          <p:spPr>
            <a:xfrm>
              <a:off x="2919774" y="1494788"/>
              <a:ext cx="3045897" cy="2244793"/>
            </a:xfrm>
            <a:prstGeom prst="roundRect">
              <a:avLst>
                <a:gd name="adj" fmla="val 3698"/>
              </a:avLst>
            </a:pr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13">
                <a:solidFill>
                  <a:srgbClr val="0091FF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7BAB17D-6C01-7848-B258-9841EADB0DE1}"/>
                </a:ext>
              </a:extLst>
            </p:cNvPr>
            <p:cNvSpPr txBox="1"/>
            <p:nvPr/>
          </p:nvSpPr>
          <p:spPr>
            <a:xfrm>
              <a:off x="2919774" y="1513074"/>
              <a:ext cx="294560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rgbClr val="0070C0"/>
                  </a:solidFill>
                </a:rPr>
                <a:t>CONTAINER</a:t>
              </a:r>
            </a:p>
          </p:txBody>
        </p:sp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1698DD96-DC13-7048-8810-F03240330106}"/>
                </a:ext>
              </a:extLst>
            </p:cNvPr>
            <p:cNvSpPr/>
            <p:nvPr/>
          </p:nvSpPr>
          <p:spPr>
            <a:xfrm>
              <a:off x="3065286" y="2220355"/>
              <a:ext cx="2754872" cy="646331"/>
            </a:xfrm>
            <a:prstGeom prst="roundRect">
              <a:avLst>
                <a:gd name="adj" fmla="val 7886"/>
              </a:avLst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solidFill>
                    <a:srgbClr val="0070C0"/>
                  </a:solidFill>
                </a:rPr>
                <a:t>Application</a:t>
              </a:r>
            </a:p>
          </p:txBody>
        </p:sp>
        <p:sp>
          <p:nvSpPr>
            <p:cNvPr id="25" name="Rounded Rectangle 24">
              <a:extLst>
                <a:ext uri="{FF2B5EF4-FFF2-40B4-BE49-F238E27FC236}">
                  <a16:creationId xmlns:a16="http://schemas.microsoft.com/office/drawing/2014/main" id="{9EBB3E9A-E825-B143-B1B6-DA4B618E15FE}"/>
                </a:ext>
              </a:extLst>
            </p:cNvPr>
            <p:cNvSpPr/>
            <p:nvPr/>
          </p:nvSpPr>
          <p:spPr>
            <a:xfrm>
              <a:off x="3065286" y="2988586"/>
              <a:ext cx="2754872" cy="646331"/>
            </a:xfrm>
            <a:prstGeom prst="roundRect">
              <a:avLst>
                <a:gd name="adj" fmla="val 8862"/>
              </a:avLst>
            </a:prstGeom>
            <a:solidFill>
              <a:schemeClr val="accent1">
                <a:alpha val="5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3200" dirty="0">
                  <a:solidFill>
                    <a:srgbClr val="0070C0"/>
                  </a:solidFill>
                </a:rPr>
                <a:t>Bins/Libs</a:t>
              </a:r>
            </a:p>
          </p:txBody>
        </p:sp>
      </p:grpSp>
      <p:sp>
        <p:nvSpPr>
          <p:cNvPr id="28" name="Footer Placeholder 3">
            <a:extLst>
              <a:ext uri="{FF2B5EF4-FFF2-40B4-BE49-F238E27FC236}">
                <a16:creationId xmlns:a16="http://schemas.microsoft.com/office/drawing/2014/main" id="{F38C764A-1551-0F48-B6DE-46F7F845D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685800" rtl="0" eaLnBrk="1" latinLnBrk="0" hangingPunct="1">
              <a:defRPr sz="600" kern="12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IBM Cloud / © 2018 IBM Corporation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453A988-0C6F-3249-9AF3-E9180D11A753}"/>
              </a:ext>
            </a:extLst>
          </p:cNvPr>
          <p:cNvSpPr txBox="1"/>
          <p:nvPr/>
        </p:nvSpPr>
        <p:spPr>
          <a:xfrm>
            <a:off x="5300296" y="1383880"/>
            <a:ext cx="346879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Build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Push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Run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Stop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Inspect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History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70C0"/>
                </a:solidFill>
                <a:latin typeface="+mj-lt"/>
              </a:rPr>
              <a:t>Events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7539061-0FF9-4244-8C70-93E21C0A9DE0}"/>
              </a:ext>
            </a:extLst>
          </p:cNvPr>
          <p:cNvSpPr txBox="1"/>
          <p:nvPr/>
        </p:nvSpPr>
        <p:spPr>
          <a:xfrm>
            <a:off x="5228872" y="316783"/>
            <a:ext cx="2801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+mj-lt"/>
              </a:rPr>
              <a:t>Docker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16B185DC-6FAC-8648-90AE-D4A5AEA758C6}"/>
              </a:ext>
            </a:extLst>
          </p:cNvPr>
          <p:cNvCxnSpPr>
            <a:cxnSpLocks/>
          </p:cNvCxnSpPr>
          <p:nvPr/>
        </p:nvCxnSpPr>
        <p:spPr>
          <a:xfrm>
            <a:off x="4562850" y="1065868"/>
            <a:ext cx="0" cy="3675860"/>
          </a:xfrm>
          <a:prstGeom prst="line">
            <a:avLst/>
          </a:prstGeom>
          <a:ln>
            <a:solidFill>
              <a:srgbClr val="0070C0"/>
            </a:solidFill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E3F293-42BF-124B-AADC-5BA45B8EA2AB}"/>
              </a:ext>
            </a:extLst>
          </p:cNvPr>
          <p:cNvCxnSpPr>
            <a:cxnSpLocks/>
          </p:cNvCxnSpPr>
          <p:nvPr/>
        </p:nvCxnSpPr>
        <p:spPr>
          <a:xfrm>
            <a:off x="228600" y="1065868"/>
            <a:ext cx="8686800" cy="0"/>
          </a:xfrm>
          <a:prstGeom prst="line">
            <a:avLst/>
          </a:prstGeom>
          <a:ln>
            <a:solidFill>
              <a:srgbClr val="0070C0"/>
            </a:solidFill>
          </a:ln>
          <a:effectLst>
            <a:outerShdw dist="20000" sx="1000" sy="1000" rotWithShape="0">
              <a:srgbClr val="000000"/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59208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15857" y="178308"/>
            <a:ext cx="7696578" cy="412416"/>
          </a:xfrm>
        </p:spPr>
        <p:txBody>
          <a:bodyPr/>
          <a:lstStyle/>
          <a:p>
            <a:r>
              <a:rPr lang="en-US" sz="2800" dirty="0"/>
              <a:t>Defining K8 objects</a:t>
            </a: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9DC264E1-0314-E940-B7EB-1877CFD9BC26}"/>
              </a:ext>
            </a:extLst>
          </p:cNvPr>
          <p:cNvSpPr txBox="1">
            <a:spLocks/>
          </p:cNvSpPr>
          <p:nvPr/>
        </p:nvSpPr>
        <p:spPr>
          <a:xfrm>
            <a:off x="414869" y="1184158"/>
            <a:ext cx="1527349" cy="161661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1800" dirty="0">
                <a:solidFill>
                  <a:srgbClr val="0091FF"/>
                </a:solidFill>
              </a:rPr>
              <a:t>Indentation (spaces)</a:t>
            </a:r>
          </a:p>
          <a:p>
            <a:pPr algn="ctr"/>
            <a:endParaRPr lang="en-US" sz="1800" dirty="0">
              <a:solidFill>
                <a:srgbClr val="0091FF"/>
              </a:solidFill>
            </a:endParaRPr>
          </a:p>
          <a:p>
            <a:pPr algn="ctr"/>
            <a:r>
              <a:rPr lang="en-US" sz="1800" dirty="0">
                <a:solidFill>
                  <a:srgbClr val="0091FF"/>
                </a:solidFill>
              </a:rPr>
              <a:t>Hyphens</a:t>
            </a:r>
          </a:p>
          <a:p>
            <a:pPr algn="ctr"/>
            <a:endParaRPr lang="en-US" sz="1800" dirty="0">
              <a:solidFill>
                <a:srgbClr val="0091FF"/>
              </a:solidFill>
            </a:endParaRPr>
          </a:p>
          <a:p>
            <a:pPr algn="ctr"/>
            <a:r>
              <a:rPr lang="en-US" sz="1800" dirty="0">
                <a:solidFill>
                  <a:srgbClr val="0091FF"/>
                </a:solidFill>
              </a:rPr>
              <a:t>matter</a:t>
            </a: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CA669ED-FD58-1547-A5BA-D7B366231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9913" y="726746"/>
            <a:ext cx="2325872" cy="4237818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23810A6-2B17-8942-B582-0234C3CB9E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8524" y="726746"/>
            <a:ext cx="2680667" cy="4237818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8" name="Title 3">
            <a:extLst>
              <a:ext uri="{FF2B5EF4-FFF2-40B4-BE49-F238E27FC236}">
                <a16:creationId xmlns:a16="http://schemas.microsoft.com/office/drawing/2014/main" id="{C355D721-84C1-6641-B569-FC3F53863BC6}"/>
              </a:ext>
            </a:extLst>
          </p:cNvPr>
          <p:cNvSpPr txBox="1">
            <a:spLocks/>
          </p:cNvSpPr>
          <p:nvPr/>
        </p:nvSpPr>
        <p:spPr>
          <a:xfrm>
            <a:off x="3287038" y="771742"/>
            <a:ext cx="5414646" cy="41241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3200" dirty="0"/>
              <a:t>yaml                                 json</a:t>
            </a: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0C3B3633-4031-9144-A21E-5923967C0A4B}"/>
              </a:ext>
            </a:extLst>
          </p:cNvPr>
          <p:cNvSpPr txBox="1">
            <a:spLocks/>
          </p:cNvSpPr>
          <p:nvPr/>
        </p:nvSpPr>
        <p:spPr>
          <a:xfrm>
            <a:off x="4819772" y="1241378"/>
            <a:ext cx="1174589" cy="247909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1800" dirty="0">
                <a:solidFill>
                  <a:srgbClr val="0091FF"/>
                </a:solidFill>
              </a:rPr>
              <a:t>{}</a:t>
            </a:r>
          </a:p>
          <a:p>
            <a:pPr algn="ctr"/>
            <a:endParaRPr lang="en-US" sz="1800" dirty="0">
              <a:solidFill>
                <a:srgbClr val="0091FF"/>
              </a:solidFill>
            </a:endParaRPr>
          </a:p>
          <a:p>
            <a:pPr algn="ctr"/>
            <a:r>
              <a:rPr lang="en-US" sz="1800" dirty="0">
                <a:solidFill>
                  <a:srgbClr val="0091FF"/>
                </a:solidFill>
              </a:rPr>
              <a:t>[]</a:t>
            </a:r>
          </a:p>
          <a:p>
            <a:pPr algn="ctr"/>
            <a:endParaRPr lang="en-US" sz="1800" dirty="0">
              <a:solidFill>
                <a:srgbClr val="0091FF"/>
              </a:solidFill>
            </a:endParaRPr>
          </a:p>
          <a:p>
            <a:pPr algn="ctr"/>
            <a:r>
              <a:rPr lang="en-US" sz="1800" dirty="0">
                <a:solidFill>
                  <a:srgbClr val="0091FF"/>
                </a:solidFill>
              </a:rPr>
              <a:t>Quotes</a:t>
            </a:r>
          </a:p>
          <a:p>
            <a:pPr algn="ctr"/>
            <a:endParaRPr lang="en-US" sz="1800" dirty="0">
              <a:solidFill>
                <a:srgbClr val="0091FF"/>
              </a:solidFill>
            </a:endParaRPr>
          </a:p>
          <a:p>
            <a:pPr algn="ctr"/>
            <a:r>
              <a:rPr lang="en-US" sz="1800" dirty="0">
                <a:solidFill>
                  <a:srgbClr val="0091FF"/>
                </a:solidFill>
              </a:rPr>
              <a:t>Commas</a:t>
            </a:r>
          </a:p>
          <a:p>
            <a:pPr algn="ctr"/>
            <a:endParaRPr lang="en-US" sz="1800" dirty="0">
              <a:solidFill>
                <a:srgbClr val="0091FF"/>
              </a:solidFill>
            </a:endParaRPr>
          </a:p>
          <a:p>
            <a:pPr algn="ctr"/>
            <a:r>
              <a:rPr lang="en-US" sz="1800" dirty="0">
                <a:solidFill>
                  <a:srgbClr val="0091FF"/>
                </a:solidFill>
              </a:rPr>
              <a:t>matter</a:t>
            </a: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176051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C355D721-84C1-6641-B569-FC3F53863BC6}"/>
              </a:ext>
            </a:extLst>
          </p:cNvPr>
          <p:cNvSpPr txBox="1">
            <a:spLocks/>
          </p:cNvSpPr>
          <p:nvPr/>
        </p:nvSpPr>
        <p:spPr>
          <a:xfrm>
            <a:off x="2171117" y="926498"/>
            <a:ext cx="699506" cy="41241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3200" dirty="0"/>
              <a:t>k8</a:t>
            </a: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56B19F-41BE-2446-9E2A-793A20C3D6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1970" y="1444785"/>
            <a:ext cx="3374860" cy="2846473"/>
          </a:xfrm>
          <a:prstGeom prst="rect">
            <a:avLst/>
          </a:prstGeom>
          <a:ln>
            <a:solidFill>
              <a:srgbClr val="0070C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63956F-5247-B44D-A698-66F5C5CE2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55" y="1444785"/>
            <a:ext cx="3374860" cy="2846473"/>
          </a:xfrm>
          <a:prstGeom prst="rect">
            <a:avLst/>
          </a:prstGeom>
          <a:ln>
            <a:solidFill>
              <a:srgbClr val="0070C0"/>
            </a:solidFill>
          </a:ln>
        </p:spPr>
      </p:pic>
      <p:sp>
        <p:nvSpPr>
          <p:cNvPr id="13" name="Title 3">
            <a:extLst>
              <a:ext uri="{FF2B5EF4-FFF2-40B4-BE49-F238E27FC236}">
                <a16:creationId xmlns:a16="http://schemas.microsoft.com/office/drawing/2014/main" id="{14218F4B-02A7-6C4A-B93E-3AE0992B9D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857" y="178308"/>
            <a:ext cx="7696578" cy="412416"/>
          </a:xfrm>
        </p:spPr>
        <p:txBody>
          <a:bodyPr/>
          <a:lstStyle/>
          <a:p>
            <a:r>
              <a:rPr lang="en-US" sz="2800" dirty="0"/>
              <a:t>What’s running in the container</a:t>
            </a: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217C4095-D683-3543-8F50-3C0EAF9733A9}"/>
              </a:ext>
            </a:extLst>
          </p:cNvPr>
          <p:cNvSpPr txBox="1">
            <a:spLocks/>
          </p:cNvSpPr>
          <p:nvPr/>
        </p:nvSpPr>
        <p:spPr>
          <a:xfrm>
            <a:off x="5992691" y="926498"/>
            <a:ext cx="1277305" cy="41241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3200" dirty="0"/>
              <a:t>docker</a:t>
            </a:r>
            <a:endParaRPr lang="en-US" sz="2000" dirty="0">
              <a:solidFill>
                <a:schemeClr val="accent2"/>
              </a:solidFill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5738CA2-49DC-B24A-90BA-9CF8D4B6F290}"/>
              </a:ext>
            </a:extLst>
          </p:cNvPr>
          <p:cNvCxnSpPr>
            <a:cxnSpLocks/>
          </p:cNvCxnSpPr>
          <p:nvPr/>
        </p:nvCxnSpPr>
        <p:spPr>
          <a:xfrm>
            <a:off x="673240" y="4180114"/>
            <a:ext cx="656549" cy="0"/>
          </a:xfrm>
          <a:prstGeom prst="straightConnector1">
            <a:avLst/>
          </a:prstGeom>
          <a:ln w="5080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B0AE1D1-B11C-0B4D-8C5A-23CD0F4DE892}"/>
              </a:ext>
            </a:extLst>
          </p:cNvPr>
          <p:cNvCxnSpPr>
            <a:cxnSpLocks/>
          </p:cNvCxnSpPr>
          <p:nvPr/>
        </p:nvCxnSpPr>
        <p:spPr>
          <a:xfrm flipH="1">
            <a:off x="7300140" y="2787634"/>
            <a:ext cx="1184568" cy="0"/>
          </a:xfrm>
          <a:prstGeom prst="straightConnector1">
            <a:avLst/>
          </a:prstGeom>
          <a:ln w="50800">
            <a:solidFill>
              <a:schemeClr val="bg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1915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71DCC7-1629-DF4F-B4FE-E6B854500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2019 / © 2019 IBM Corporation</a:t>
            </a:r>
            <a:endParaRPr lang="en-US" dirty="0"/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3E901434-9C89-A849-A0B3-16894E5D47E9}"/>
              </a:ext>
            </a:extLst>
          </p:cNvPr>
          <p:cNvSpPr txBox="1">
            <a:spLocks/>
          </p:cNvSpPr>
          <p:nvPr/>
        </p:nvSpPr>
        <p:spPr>
          <a:xfrm>
            <a:off x="578646" y="1592399"/>
            <a:ext cx="7843589" cy="173970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3200" i="1" dirty="0">
                <a:solidFill>
                  <a:srgbClr val="FF0000"/>
                </a:solidFill>
              </a:rPr>
              <a:t>Note to the instructor:</a:t>
            </a:r>
          </a:p>
          <a:p>
            <a:pPr algn="ctr"/>
            <a:endParaRPr lang="en-US" sz="3200" i="1" dirty="0">
              <a:solidFill>
                <a:srgbClr val="FF0000"/>
              </a:solidFill>
            </a:endParaRPr>
          </a:p>
          <a:p>
            <a:pPr algn="ctr"/>
            <a:r>
              <a:rPr lang="en-US" sz="3200" i="1" dirty="0">
                <a:solidFill>
                  <a:srgbClr val="FF0000"/>
                </a:solidFill>
              </a:rPr>
              <a:t> ensure 02_avail_fail is deployed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2465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8"/>
            <a:ext cx="6009498" cy="1108603"/>
          </a:xfrm>
        </p:spPr>
        <p:txBody>
          <a:bodyPr/>
          <a:lstStyle/>
          <a:p>
            <a:r>
              <a:rPr lang="en-US" sz="6000" dirty="0"/>
              <a:t>Lab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506072" y="1439263"/>
            <a:ext cx="4065929" cy="264965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Fixing</a:t>
            </a:r>
          </a:p>
          <a:p>
            <a:pPr algn="ctr"/>
            <a:r>
              <a:rPr lang="en-US" sz="6000" i="1" dirty="0">
                <a:solidFill>
                  <a:srgbClr val="0091FF"/>
                </a:solidFill>
              </a:rPr>
              <a:t>stuff that’s</a:t>
            </a:r>
          </a:p>
          <a:p>
            <a:pPr algn="ctr"/>
            <a:r>
              <a:rPr lang="en-US" sz="6000" i="1" dirty="0">
                <a:solidFill>
                  <a:srgbClr val="0091FF"/>
                </a:solidFill>
              </a:rPr>
              <a:t>broken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FCA9164-CA4E-D347-990E-6A0888301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9473" y="862982"/>
            <a:ext cx="3965050" cy="396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1088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5E2F64-965B-4B4A-8FF4-6D369B4750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300" y="1193800"/>
            <a:ext cx="7137400" cy="2755900"/>
          </a:xfrm>
          <a:prstGeom prst="rect">
            <a:avLst/>
          </a:prstGeom>
        </p:spPr>
      </p:pic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46821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60" name="Title 3">
            <a:extLst>
              <a:ext uri="{FF2B5EF4-FFF2-40B4-BE49-F238E27FC236}">
                <a16:creationId xmlns:a16="http://schemas.microsoft.com/office/drawing/2014/main" id="{E64146DF-5304-EE48-8472-6D7A703CA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35" y="178309"/>
            <a:ext cx="8338986" cy="434610"/>
          </a:xfrm>
        </p:spPr>
        <p:txBody>
          <a:bodyPr/>
          <a:lstStyle/>
          <a:p>
            <a:r>
              <a:rPr lang="en-US" sz="3200" dirty="0"/>
              <a:t>Accessing the Labs</a:t>
            </a:r>
            <a:endParaRPr lang="en-US" sz="2000" dirty="0">
              <a:solidFill>
                <a:srgbClr val="FF0000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F846F857-1E7B-424F-A268-B49952654A66}"/>
              </a:ext>
            </a:extLst>
          </p:cNvPr>
          <p:cNvCxnSpPr>
            <a:cxnSpLocks/>
          </p:cNvCxnSpPr>
          <p:nvPr/>
        </p:nvCxnSpPr>
        <p:spPr>
          <a:xfrm flipV="1">
            <a:off x="718126" y="2259266"/>
            <a:ext cx="570347" cy="3124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31329A4D-A002-134C-931B-F210DB7F1A90}"/>
              </a:ext>
            </a:extLst>
          </p:cNvPr>
          <p:cNvCxnSpPr>
            <a:cxnSpLocks/>
          </p:cNvCxnSpPr>
          <p:nvPr/>
        </p:nvCxnSpPr>
        <p:spPr>
          <a:xfrm flipH="1">
            <a:off x="3786513" y="2177886"/>
            <a:ext cx="69877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51429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C78550A7-9FEB-F645-B6C5-757F0710EC81}"/>
              </a:ext>
            </a:extLst>
          </p:cNvPr>
          <p:cNvSpPr txBox="1"/>
          <p:nvPr/>
        </p:nvSpPr>
        <p:spPr>
          <a:xfrm>
            <a:off x="224575" y="196320"/>
            <a:ext cx="4281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Example debug process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38D364E-C49B-0D40-B818-1DDC23263C39}"/>
              </a:ext>
            </a:extLst>
          </p:cNvPr>
          <p:cNvSpPr/>
          <p:nvPr/>
        </p:nvSpPr>
        <p:spPr>
          <a:xfrm>
            <a:off x="310995" y="1152745"/>
            <a:ext cx="2054462" cy="41030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cluster authentication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A19F7BA6-67D4-1046-A9A2-90925EEEAA43}"/>
              </a:ext>
            </a:extLst>
          </p:cNvPr>
          <p:cNvSpPr/>
          <p:nvPr/>
        </p:nvSpPr>
        <p:spPr>
          <a:xfrm rot="5400000">
            <a:off x="1201702" y="838594"/>
            <a:ext cx="262406" cy="209414"/>
          </a:xfrm>
          <a:prstGeom prst="rightArrow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13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04AD14E3-50C9-4342-BEA5-3067D7254269}"/>
              </a:ext>
            </a:extLst>
          </p:cNvPr>
          <p:cNvSpPr/>
          <p:nvPr/>
        </p:nvSpPr>
        <p:spPr>
          <a:xfrm>
            <a:off x="2975395" y="1152745"/>
            <a:ext cx="1922709" cy="41030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kubectl get &lt;object&gt; 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66C80F9-2078-9A4B-9C7F-2092AA046DBE}"/>
              </a:ext>
            </a:extLst>
          </p:cNvPr>
          <p:cNvSpPr/>
          <p:nvPr/>
        </p:nvSpPr>
        <p:spPr>
          <a:xfrm>
            <a:off x="310995" y="1873486"/>
            <a:ext cx="2054462" cy="41030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kubectl describe &lt;object&gt; 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55C3C3E-1E47-2941-AE12-1815600B2D3E}"/>
              </a:ext>
            </a:extLst>
          </p:cNvPr>
          <p:cNvSpPr/>
          <p:nvPr/>
        </p:nvSpPr>
        <p:spPr>
          <a:xfrm>
            <a:off x="2975395" y="1873486"/>
            <a:ext cx="1922709" cy="41030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kubectl logs –f &lt;pod&gt; </a:t>
            </a:r>
          </a:p>
          <a:p>
            <a:pPr algn="ctr"/>
            <a:r>
              <a:rPr lang="en-US" sz="1200" i="1" dirty="0">
                <a:solidFill>
                  <a:schemeClr val="bg1"/>
                </a:solidFill>
              </a:rPr>
              <a:t>-c &lt;container&gt;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0EC15F8F-ED42-7947-B7F9-3B5102039FBB}"/>
              </a:ext>
            </a:extLst>
          </p:cNvPr>
          <p:cNvSpPr/>
          <p:nvPr/>
        </p:nvSpPr>
        <p:spPr>
          <a:xfrm>
            <a:off x="310995" y="2622586"/>
            <a:ext cx="2054461" cy="41030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kubectl exec -it &lt;pod&gt; -- </a:t>
            </a:r>
            <a:r>
              <a:rPr lang="en-US" sz="1200" i="1" dirty="0">
                <a:solidFill>
                  <a:schemeClr val="bg1"/>
                </a:solidFill>
              </a:rPr>
              <a:t>cmd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6C11222-0FE2-EF4B-B54A-E02A50D8F9A6}"/>
              </a:ext>
            </a:extLst>
          </p:cNvPr>
          <p:cNvSpPr/>
          <p:nvPr/>
        </p:nvSpPr>
        <p:spPr>
          <a:xfrm>
            <a:off x="2975395" y="2622586"/>
            <a:ext cx="1922709" cy="41030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journalctl -xe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B0DD29FC-D33E-5440-B0D5-4E68C7C75213}"/>
              </a:ext>
            </a:extLst>
          </p:cNvPr>
          <p:cNvSpPr/>
          <p:nvPr/>
        </p:nvSpPr>
        <p:spPr>
          <a:xfrm>
            <a:off x="310995" y="3387259"/>
            <a:ext cx="2054461" cy="41030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journalctl -u &lt;unit&gt;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C949E12C-0FC3-BF41-83B1-F7E5106773AF}"/>
              </a:ext>
            </a:extLst>
          </p:cNvPr>
          <p:cNvSpPr/>
          <p:nvPr/>
        </p:nvSpPr>
        <p:spPr>
          <a:xfrm>
            <a:off x="2975395" y="3387259"/>
            <a:ext cx="1922709" cy="41030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docker logs</a:t>
            </a:r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DB827F92-3FA1-7146-A2F3-43460F28C03C}"/>
              </a:ext>
            </a:extLst>
          </p:cNvPr>
          <p:cNvCxnSpPr>
            <a:cxnSpLocks/>
            <a:stCxn id="12" idx="3"/>
            <a:endCxn id="13" idx="0"/>
          </p:cNvCxnSpPr>
          <p:nvPr/>
        </p:nvCxnSpPr>
        <p:spPr>
          <a:xfrm flipH="1">
            <a:off x="1338226" y="1357899"/>
            <a:ext cx="3559878" cy="515586"/>
          </a:xfrm>
          <a:prstGeom prst="bentConnector4">
            <a:avLst>
              <a:gd name="adj1" fmla="val -4816"/>
              <a:gd name="adj2" fmla="val 6989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367FA3AD-AC3E-6044-B07F-8265B80E4E96}"/>
              </a:ext>
            </a:extLst>
          </p:cNvPr>
          <p:cNvCxnSpPr>
            <a:cxnSpLocks/>
            <a:stCxn id="16" idx="3"/>
            <a:endCxn id="17" idx="0"/>
          </p:cNvCxnSpPr>
          <p:nvPr/>
        </p:nvCxnSpPr>
        <p:spPr>
          <a:xfrm flipH="1">
            <a:off x="1338225" y="2827740"/>
            <a:ext cx="3559879" cy="559519"/>
          </a:xfrm>
          <a:prstGeom prst="bentConnector4">
            <a:avLst>
              <a:gd name="adj1" fmla="val -4816"/>
              <a:gd name="adj2" fmla="val 683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6D98F53-33BD-0143-815C-C868712ADAC2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2365457" y="1357899"/>
            <a:ext cx="6099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00FD2AD-7198-8D42-9E7B-5DC57AB2A80F}"/>
              </a:ext>
            </a:extLst>
          </p:cNvPr>
          <p:cNvCxnSpPr/>
          <p:nvPr/>
        </p:nvCxnSpPr>
        <p:spPr>
          <a:xfrm>
            <a:off x="2365455" y="2078264"/>
            <a:ext cx="6099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543D70E-1A8E-C948-9F29-283E4D82DA27}"/>
              </a:ext>
            </a:extLst>
          </p:cNvPr>
          <p:cNvCxnSpPr/>
          <p:nvPr/>
        </p:nvCxnSpPr>
        <p:spPr>
          <a:xfrm>
            <a:off x="2365457" y="2827739"/>
            <a:ext cx="6099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5C91B7DF-B015-C04A-AC93-0AE99D9B2474}"/>
              </a:ext>
            </a:extLst>
          </p:cNvPr>
          <p:cNvCxnSpPr/>
          <p:nvPr/>
        </p:nvCxnSpPr>
        <p:spPr>
          <a:xfrm>
            <a:off x="2365456" y="3584817"/>
            <a:ext cx="60993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3D96BE4B-BDF4-1D4B-91D0-F10C07E270CE}"/>
              </a:ext>
            </a:extLst>
          </p:cNvPr>
          <p:cNvSpPr txBox="1"/>
          <p:nvPr/>
        </p:nvSpPr>
        <p:spPr>
          <a:xfrm>
            <a:off x="310994" y="3825992"/>
            <a:ext cx="493876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91FF"/>
                </a:solidFill>
              </a:rPr>
              <a:t>&lt;object&gt; 		- pods, service, statefulsets, deployment, etc.</a:t>
            </a:r>
          </a:p>
          <a:p>
            <a:r>
              <a:rPr lang="en-US" sz="1200" dirty="0">
                <a:solidFill>
                  <a:srgbClr val="0091FF"/>
                </a:solidFill>
              </a:rPr>
              <a:t>&lt;pod&gt; 		- pod name</a:t>
            </a:r>
          </a:p>
          <a:p>
            <a:r>
              <a:rPr lang="en-US" sz="1200" dirty="0">
                <a:solidFill>
                  <a:srgbClr val="0091FF"/>
                </a:solidFill>
              </a:rPr>
              <a:t>&lt;container&gt; 	- container name </a:t>
            </a:r>
            <a:r>
              <a:rPr lang="en-US" sz="900" i="1" dirty="0">
                <a:solidFill>
                  <a:srgbClr val="0091FF"/>
                </a:solidFill>
              </a:rPr>
              <a:t>(required if more than one container)</a:t>
            </a:r>
          </a:p>
          <a:p>
            <a:r>
              <a:rPr lang="en-US" sz="1200" i="1" dirty="0">
                <a:solidFill>
                  <a:srgbClr val="0091FF"/>
                </a:solidFill>
              </a:rPr>
              <a:t>cmd		- </a:t>
            </a:r>
            <a:r>
              <a:rPr lang="en-US" sz="1200" dirty="0">
                <a:solidFill>
                  <a:srgbClr val="0091FF"/>
                </a:solidFill>
              </a:rPr>
              <a:t>command to run</a:t>
            </a:r>
          </a:p>
          <a:p>
            <a:r>
              <a:rPr lang="en-US" sz="1200" dirty="0">
                <a:solidFill>
                  <a:srgbClr val="0091FF"/>
                </a:solidFill>
              </a:rPr>
              <a:t>&lt;unit&gt;		- unit running, e.g. kubelet, docker, etc.</a:t>
            </a: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C66B0B8F-CE7B-7644-A25C-E3EFDC74243F}"/>
              </a:ext>
            </a:extLst>
          </p:cNvPr>
          <p:cNvSpPr/>
          <p:nvPr/>
        </p:nvSpPr>
        <p:spPr>
          <a:xfrm>
            <a:off x="5484329" y="3387259"/>
            <a:ext cx="1277970" cy="41030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host network</a:t>
            </a: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38F6DFF-6854-DE42-A0DB-343487B09A52}"/>
              </a:ext>
            </a:extLst>
          </p:cNvPr>
          <p:cNvSpPr/>
          <p:nvPr/>
        </p:nvSpPr>
        <p:spPr>
          <a:xfrm>
            <a:off x="5484329" y="4003947"/>
            <a:ext cx="1277970" cy="41030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overlay network</a:t>
            </a:r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D78F50A7-E869-6842-88E5-943305F6173A}"/>
              </a:ext>
            </a:extLst>
          </p:cNvPr>
          <p:cNvSpPr/>
          <p:nvPr/>
        </p:nvSpPr>
        <p:spPr>
          <a:xfrm>
            <a:off x="5484329" y="2786158"/>
            <a:ext cx="1277970" cy="410308"/>
          </a:xfrm>
          <a:prstGeom prst="round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</a:rPr>
              <a:t>ingress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F8E5D611-B030-E64A-A12E-7B4C4431473D}"/>
              </a:ext>
            </a:extLst>
          </p:cNvPr>
          <p:cNvCxnSpPr>
            <a:cxnSpLocks/>
            <a:stCxn id="18" idx="3"/>
            <a:endCxn id="36" idx="1"/>
          </p:cNvCxnSpPr>
          <p:nvPr/>
        </p:nvCxnSpPr>
        <p:spPr>
          <a:xfrm flipV="1">
            <a:off x="4898104" y="2991313"/>
            <a:ext cx="586225" cy="6011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990D4EF-08AC-AC47-86D0-5E7CE4144D73}"/>
              </a:ext>
            </a:extLst>
          </p:cNvPr>
          <p:cNvCxnSpPr>
            <a:cxnSpLocks/>
            <a:stCxn id="18" idx="3"/>
            <a:endCxn id="34" idx="1"/>
          </p:cNvCxnSpPr>
          <p:nvPr/>
        </p:nvCxnSpPr>
        <p:spPr>
          <a:xfrm>
            <a:off x="4898104" y="3592413"/>
            <a:ext cx="5862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8A3FFB81-E6A9-F540-B82A-42C91F4CEFC7}"/>
              </a:ext>
            </a:extLst>
          </p:cNvPr>
          <p:cNvCxnSpPr>
            <a:cxnSpLocks/>
            <a:stCxn id="18" idx="3"/>
            <a:endCxn id="35" idx="1"/>
          </p:cNvCxnSpPr>
          <p:nvPr/>
        </p:nvCxnSpPr>
        <p:spPr>
          <a:xfrm>
            <a:off x="4898104" y="3592413"/>
            <a:ext cx="586225" cy="6166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D8C6FB4-ACC0-1949-9365-6F5316DAC22B}"/>
              </a:ext>
            </a:extLst>
          </p:cNvPr>
          <p:cNvGrpSpPr/>
          <p:nvPr/>
        </p:nvGrpSpPr>
        <p:grpSpPr>
          <a:xfrm>
            <a:off x="7509142" y="2991312"/>
            <a:ext cx="666518" cy="775277"/>
            <a:chOff x="9967152" y="3578661"/>
            <a:chExt cx="888690" cy="1033703"/>
          </a:xfrm>
        </p:grpSpPr>
        <p:sp>
          <p:nvSpPr>
            <p:cNvPr id="48" name="L-Shape 47">
              <a:extLst>
                <a:ext uri="{FF2B5EF4-FFF2-40B4-BE49-F238E27FC236}">
                  <a16:creationId xmlns:a16="http://schemas.microsoft.com/office/drawing/2014/main" id="{1D7F367F-787D-E942-AA9B-48E81C9D2EBF}"/>
                </a:ext>
              </a:extLst>
            </p:cNvPr>
            <p:cNvSpPr/>
            <p:nvPr/>
          </p:nvSpPr>
          <p:spPr>
            <a:xfrm rot="16200000">
              <a:off x="9962709" y="3861896"/>
              <a:ext cx="754911" cy="746026"/>
            </a:xfrm>
            <a:prstGeom prst="corner">
              <a:avLst>
                <a:gd name="adj1" fmla="val 35748"/>
                <a:gd name="adj2" fmla="val 40024"/>
              </a:avLst>
            </a:prstGeom>
            <a:solidFill>
              <a:schemeClr val="accent1"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>
                <a:solidFill>
                  <a:schemeClr val="bg1"/>
                </a:solidFill>
              </a:endParaRPr>
            </a:p>
          </p:txBody>
        </p:sp>
        <p:sp>
          <p:nvSpPr>
            <p:cNvPr id="49" name="Right Arrow 48">
              <a:extLst>
                <a:ext uri="{FF2B5EF4-FFF2-40B4-BE49-F238E27FC236}">
                  <a16:creationId xmlns:a16="http://schemas.microsoft.com/office/drawing/2014/main" id="{002E8D82-1409-A54D-A350-4D1352FEEC85}"/>
                </a:ext>
              </a:extLst>
            </p:cNvPr>
            <p:cNvSpPr/>
            <p:nvPr/>
          </p:nvSpPr>
          <p:spPr>
            <a:xfrm rot="16200000">
              <a:off x="10446285" y="3447895"/>
              <a:ext cx="278791" cy="540323"/>
            </a:xfrm>
            <a:prstGeom prst="rightArrow">
              <a:avLst>
                <a:gd name="adj1" fmla="val 50000"/>
                <a:gd name="adj2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013">
                <a:solidFill>
                  <a:schemeClr val="bg1"/>
                </a:solidFill>
              </a:endParaRPr>
            </a:p>
          </p:txBody>
        </p:sp>
      </p:grp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60092274-54C2-DE40-9901-AEA0A339FDDC}"/>
              </a:ext>
            </a:extLst>
          </p:cNvPr>
          <p:cNvCxnSpPr>
            <a:cxnSpLocks/>
          </p:cNvCxnSpPr>
          <p:nvPr/>
        </p:nvCxnSpPr>
        <p:spPr>
          <a:xfrm flipH="1">
            <a:off x="1332905" y="2078257"/>
            <a:ext cx="3559878" cy="515586"/>
          </a:xfrm>
          <a:prstGeom prst="bentConnector4">
            <a:avLst>
              <a:gd name="adj1" fmla="val -4816"/>
              <a:gd name="adj2" fmla="val 6989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ounded Rectangle 55">
            <a:extLst>
              <a:ext uri="{FF2B5EF4-FFF2-40B4-BE49-F238E27FC236}">
                <a16:creationId xmlns:a16="http://schemas.microsoft.com/office/drawing/2014/main" id="{3FB28976-893D-F749-917C-2F8D2B831FC9}"/>
              </a:ext>
            </a:extLst>
          </p:cNvPr>
          <p:cNvSpPr/>
          <p:nvPr/>
        </p:nvSpPr>
        <p:spPr>
          <a:xfrm>
            <a:off x="6903516" y="943301"/>
            <a:ext cx="2139043" cy="1792251"/>
          </a:xfrm>
          <a:prstGeom prst="roundRect">
            <a:avLst>
              <a:gd name="adj" fmla="val 6707"/>
            </a:avLst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Modify object definition?</a:t>
            </a:r>
          </a:p>
          <a:p>
            <a:r>
              <a:rPr lang="en-US" sz="1200" dirty="0">
                <a:solidFill>
                  <a:schemeClr val="bg1"/>
                </a:solidFill>
              </a:rPr>
              <a:t>Kill pod?</a:t>
            </a:r>
          </a:p>
          <a:p>
            <a:r>
              <a:rPr lang="en-US" sz="1200" dirty="0">
                <a:solidFill>
                  <a:schemeClr val="bg1"/>
                </a:solidFill>
              </a:rPr>
              <a:t>Change container resource?</a:t>
            </a:r>
          </a:p>
          <a:p>
            <a:r>
              <a:rPr lang="en-US" sz="1200" dirty="0">
                <a:solidFill>
                  <a:schemeClr val="bg1"/>
                </a:solidFill>
              </a:rPr>
              <a:t>Rebuild container?</a:t>
            </a:r>
          </a:p>
          <a:p>
            <a:r>
              <a:rPr lang="en-US" sz="1200" dirty="0">
                <a:solidFill>
                  <a:schemeClr val="bg1"/>
                </a:solidFill>
              </a:rPr>
              <a:t>Reboot node?</a:t>
            </a:r>
          </a:p>
          <a:p>
            <a:r>
              <a:rPr lang="en-US" sz="1200" dirty="0">
                <a:solidFill>
                  <a:schemeClr val="bg1"/>
                </a:solidFill>
              </a:rPr>
              <a:t>Define or increase storage?</a:t>
            </a:r>
          </a:p>
          <a:p>
            <a:r>
              <a:rPr lang="en-US" sz="1200" dirty="0">
                <a:solidFill>
                  <a:schemeClr val="bg1"/>
                </a:solidFill>
              </a:rPr>
              <a:t>Modify network?</a:t>
            </a:r>
          </a:p>
          <a:p>
            <a:endParaRPr lang="en-US" sz="1200" dirty="0">
              <a:solidFill>
                <a:schemeClr val="bg1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D8F9687A-898B-2547-99E9-283248233A49}"/>
              </a:ext>
            </a:extLst>
          </p:cNvPr>
          <p:cNvSpPr txBox="1"/>
          <p:nvPr/>
        </p:nvSpPr>
        <p:spPr>
          <a:xfrm>
            <a:off x="7023725" y="3897342"/>
            <a:ext cx="198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solidFill>
                  <a:srgbClr val="0091FF"/>
                </a:solidFill>
              </a:rPr>
              <a:t>Example actions</a:t>
            </a:r>
          </a:p>
        </p:txBody>
      </p:sp>
      <p:sp>
        <p:nvSpPr>
          <p:cNvPr id="31" name="Footer Placeholder 3">
            <a:extLst>
              <a:ext uri="{FF2B5EF4-FFF2-40B4-BE49-F238E27FC236}">
                <a16:creationId xmlns:a16="http://schemas.microsoft.com/office/drawing/2014/main" id="{1AEFBB3F-6054-6946-B049-A67307F9F55D}"/>
              </a:ext>
            </a:extLst>
          </p:cNvPr>
          <p:cNvSpPr txBox="1">
            <a:spLocks/>
          </p:cNvSpPr>
          <p:nvPr/>
        </p:nvSpPr>
        <p:spPr>
          <a:xfrm>
            <a:off x="228600" y="4828032"/>
            <a:ext cx="6400800" cy="137160"/>
          </a:xfrm>
        </p:spPr>
        <p:txBody>
          <a:bodyPr/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600" dirty="0"/>
              <a:t>IBM Cloud / © 2019 IBM Corporation</a:t>
            </a:r>
            <a:endParaRPr lang="en-US" sz="600" dirty="0"/>
          </a:p>
        </p:txBody>
      </p:sp>
    </p:spTree>
    <p:extLst>
      <p:ext uri="{BB962C8B-B14F-4D97-AF65-F5344CB8AC3E}">
        <p14:creationId xmlns:p14="http://schemas.microsoft.com/office/powerpoint/2010/main" val="41164566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77427D73-DAC3-3A47-94ED-460CBA64BB7B}"/>
              </a:ext>
            </a:extLst>
          </p:cNvPr>
          <p:cNvSpPr txBox="1"/>
          <p:nvPr/>
        </p:nvSpPr>
        <p:spPr>
          <a:xfrm>
            <a:off x="353969" y="130207"/>
            <a:ext cx="38969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Don’t forget to check</a:t>
            </a:r>
          </a:p>
        </p:txBody>
      </p:sp>
      <p:sp>
        <p:nvSpPr>
          <p:cNvPr id="28" name="Footer Placeholder 3">
            <a:extLst>
              <a:ext uri="{FF2B5EF4-FFF2-40B4-BE49-F238E27FC236}">
                <a16:creationId xmlns:a16="http://schemas.microsoft.com/office/drawing/2014/main" id="{F38C764A-1551-0F48-B6DE-46F7F845D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685800" rtl="0" eaLnBrk="1" latinLnBrk="0" hangingPunct="1">
              <a:defRPr sz="600" kern="12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IBM Cloud / © 2018 IBM Corporation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453A988-0C6F-3249-9AF3-E9180D11A753}"/>
              </a:ext>
            </a:extLst>
          </p:cNvPr>
          <p:cNvSpPr txBox="1"/>
          <p:nvPr/>
        </p:nvSpPr>
        <p:spPr>
          <a:xfrm>
            <a:off x="402164" y="1017478"/>
            <a:ext cx="380058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Security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Networking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Storage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Images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CPU &amp; Memory</a:t>
            </a:r>
          </a:p>
        </p:txBody>
      </p:sp>
    </p:spTree>
    <p:extLst>
      <p:ext uri="{BB962C8B-B14F-4D97-AF65-F5344CB8AC3E}">
        <p14:creationId xmlns:p14="http://schemas.microsoft.com/office/powerpoint/2010/main" val="181488109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71DCC7-1629-DF4F-B4FE-E6B854500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2019 / © 2019 IBM Corporation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37C8C6F-F0D3-E741-85AE-82A707781D46}"/>
              </a:ext>
            </a:extLst>
          </p:cNvPr>
          <p:cNvSpPr txBox="1">
            <a:spLocks/>
          </p:cNvSpPr>
          <p:nvPr/>
        </p:nvSpPr>
        <p:spPr>
          <a:xfrm>
            <a:off x="785813" y="987453"/>
            <a:ext cx="7365205" cy="280587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Teams working together to complete the Labs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3E901434-9C89-A849-A0B3-16894E5D47E9}"/>
              </a:ext>
            </a:extLst>
          </p:cNvPr>
          <p:cNvSpPr txBox="1">
            <a:spLocks/>
          </p:cNvSpPr>
          <p:nvPr/>
        </p:nvSpPr>
        <p:spPr>
          <a:xfrm>
            <a:off x="785813" y="4003873"/>
            <a:ext cx="7843589" cy="82415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3200" i="1" dirty="0">
                <a:solidFill>
                  <a:srgbClr val="FF0000"/>
                </a:solidFill>
              </a:rPr>
              <a:t>Did instructor start: 02_avail_fail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42398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8"/>
            <a:ext cx="2959873" cy="1108603"/>
          </a:xfrm>
        </p:spPr>
        <p:txBody>
          <a:bodyPr/>
          <a:lstStyle/>
          <a:p>
            <a:pPr algn="ctr"/>
            <a:r>
              <a:rPr lang="en-US" sz="6000" dirty="0"/>
              <a:t>Lecture</a:t>
            </a:r>
            <a:br>
              <a:rPr lang="en-US" dirty="0"/>
            </a:b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851819" y="2292628"/>
            <a:ext cx="3442710" cy="124570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ICP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846E263-D3A4-E34F-B2DB-DD5A43DC9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9472" y="744275"/>
            <a:ext cx="3654950" cy="365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731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2C2520-13A9-294A-9EB3-6F87DC52E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9234" y="435766"/>
            <a:ext cx="6588465" cy="4279106"/>
          </a:xfrm>
          <a:prstGeom prst="rect">
            <a:avLst/>
          </a:prstGeom>
        </p:spPr>
      </p:pic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46821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644B885-8ED8-2F4E-9826-A681C8EAAD8D}"/>
              </a:ext>
            </a:extLst>
          </p:cNvPr>
          <p:cNvCxnSpPr>
            <a:cxnSpLocks/>
          </p:cNvCxnSpPr>
          <p:nvPr/>
        </p:nvCxnSpPr>
        <p:spPr>
          <a:xfrm>
            <a:off x="2719994" y="534287"/>
            <a:ext cx="0" cy="397464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CC850CCC-1F91-A446-A5D9-85FD782E1A88}"/>
              </a:ext>
            </a:extLst>
          </p:cNvPr>
          <p:cNvCxnSpPr>
            <a:cxnSpLocks/>
          </p:cNvCxnSpPr>
          <p:nvPr/>
        </p:nvCxnSpPr>
        <p:spPr>
          <a:xfrm flipH="1">
            <a:off x="4965926" y="534287"/>
            <a:ext cx="1" cy="397464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00316B7-A75A-DF49-BE2B-BAF37BE5C8FA}"/>
              </a:ext>
            </a:extLst>
          </p:cNvPr>
          <p:cNvCxnSpPr>
            <a:cxnSpLocks/>
          </p:cNvCxnSpPr>
          <p:nvPr/>
        </p:nvCxnSpPr>
        <p:spPr>
          <a:xfrm>
            <a:off x="7202785" y="534287"/>
            <a:ext cx="0" cy="3974649"/>
          </a:xfrm>
          <a:prstGeom prst="line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Title 3">
            <a:extLst>
              <a:ext uri="{FF2B5EF4-FFF2-40B4-BE49-F238E27FC236}">
                <a16:creationId xmlns:a16="http://schemas.microsoft.com/office/drawing/2014/main" id="{E64146DF-5304-EE48-8472-6D7A703CA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35" y="178309"/>
            <a:ext cx="8592455" cy="412416"/>
          </a:xfrm>
        </p:spPr>
        <p:txBody>
          <a:bodyPr/>
          <a:lstStyle/>
          <a:p>
            <a:r>
              <a:rPr lang="en-US" sz="3200" dirty="0"/>
              <a:t>Teams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7702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8"/>
            <a:ext cx="6604721" cy="1108603"/>
          </a:xfrm>
        </p:spPr>
        <p:txBody>
          <a:bodyPr anchor="ctr"/>
          <a:lstStyle/>
          <a:p>
            <a:r>
              <a:rPr lang="en-US" sz="6000" dirty="0"/>
              <a:t>Lab – </a:t>
            </a:r>
            <a:r>
              <a:rPr lang="en-US" sz="4000" dirty="0"/>
              <a:t>Instructor Lead</a:t>
            </a: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773950" y="1577286"/>
            <a:ext cx="3442710" cy="2787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Trouble-shoot</a:t>
            </a:r>
          </a:p>
          <a:p>
            <a:pPr algn="ctr"/>
            <a:r>
              <a:rPr lang="en-US" sz="6000" i="1" dirty="0">
                <a:solidFill>
                  <a:srgbClr val="0091FF"/>
                </a:solidFill>
              </a:rPr>
              <a:t>ICP</a:t>
            </a:r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FCA9164-CA4E-D347-990E-6A08883012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9473" y="862982"/>
            <a:ext cx="3965050" cy="396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4663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77427D73-DAC3-3A47-94ED-460CBA64BB7B}"/>
              </a:ext>
            </a:extLst>
          </p:cNvPr>
          <p:cNvSpPr txBox="1"/>
          <p:nvPr/>
        </p:nvSpPr>
        <p:spPr>
          <a:xfrm>
            <a:off x="353969" y="130207"/>
            <a:ext cx="7838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What’s in ICP?</a:t>
            </a:r>
          </a:p>
        </p:txBody>
      </p:sp>
      <p:sp>
        <p:nvSpPr>
          <p:cNvPr id="28" name="Footer Placeholder 3">
            <a:extLst>
              <a:ext uri="{FF2B5EF4-FFF2-40B4-BE49-F238E27FC236}">
                <a16:creationId xmlns:a16="http://schemas.microsoft.com/office/drawing/2014/main" id="{F38C764A-1551-0F48-B6DE-46F7F845D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685800" rtl="0" eaLnBrk="1" latinLnBrk="0" hangingPunct="1">
              <a:defRPr sz="600" kern="12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IBM Cloud / © 2018 IBM Corporation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453A988-0C6F-3249-9AF3-E9180D11A753}"/>
              </a:ext>
            </a:extLst>
          </p:cNvPr>
          <p:cNvSpPr txBox="1"/>
          <p:nvPr/>
        </p:nvSpPr>
        <p:spPr>
          <a:xfrm>
            <a:off x="472766" y="802035"/>
            <a:ext cx="380058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audit*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0091FF"/>
                </a:solidFill>
                <a:latin typeface="+mj-lt"/>
              </a:rPr>
              <a:t>auth</a:t>
            </a:r>
            <a:r>
              <a:rPr lang="en-US" sz="2800" dirty="0">
                <a:solidFill>
                  <a:srgbClr val="0091FF"/>
                </a:solidFill>
                <a:latin typeface="+mj-lt"/>
              </a:rPr>
              <a:t>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calico*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k8*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</a:rPr>
              <a:t>key-management*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</a:rPr>
              <a:t>logging*</a:t>
            </a:r>
            <a:endParaRPr lang="en-US" sz="2800" dirty="0">
              <a:solidFill>
                <a:srgbClr val="0091FF"/>
              </a:solidFill>
              <a:latin typeface="+mj-lt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metering*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monitoring*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E01AF0-4A7F-1544-9C24-1D5E961FC565}"/>
              </a:ext>
            </a:extLst>
          </p:cNvPr>
          <p:cNvSpPr txBox="1"/>
          <p:nvPr/>
        </p:nvSpPr>
        <p:spPr>
          <a:xfrm>
            <a:off x="4077929" y="3416639"/>
            <a:ext cx="40558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j-lt"/>
              </a:rPr>
              <a:t>Not a complete list</a:t>
            </a:r>
          </a:p>
        </p:txBody>
      </p:sp>
    </p:spTree>
    <p:extLst>
      <p:ext uri="{BB962C8B-B14F-4D97-AF65-F5344CB8AC3E}">
        <p14:creationId xmlns:p14="http://schemas.microsoft.com/office/powerpoint/2010/main" val="30805681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77427D73-DAC3-3A47-94ED-460CBA64BB7B}"/>
              </a:ext>
            </a:extLst>
          </p:cNvPr>
          <p:cNvSpPr txBox="1"/>
          <p:nvPr/>
        </p:nvSpPr>
        <p:spPr>
          <a:xfrm>
            <a:off x="353969" y="130207"/>
            <a:ext cx="7838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</a:rPr>
              <a:t>What’s in ICP?</a:t>
            </a:r>
          </a:p>
        </p:txBody>
      </p:sp>
      <p:sp>
        <p:nvSpPr>
          <p:cNvPr id="28" name="Footer Placeholder 3">
            <a:extLst>
              <a:ext uri="{FF2B5EF4-FFF2-40B4-BE49-F238E27FC236}">
                <a16:creationId xmlns:a16="http://schemas.microsoft.com/office/drawing/2014/main" id="{F38C764A-1551-0F48-B6DE-46F7F845D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l" defTabSz="685800" rtl="0" eaLnBrk="1" latinLnBrk="0" hangingPunct="1">
              <a:defRPr sz="600" kern="1200" baseline="0">
                <a:solidFill>
                  <a:schemeClr val="tx1"/>
                </a:solidFill>
                <a:latin typeface="+mn-lt"/>
                <a:ea typeface="Arial" charset="0"/>
                <a:cs typeface="Arial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IBM Cloud / © 2018 IBM Corporation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453A988-0C6F-3249-9AF3-E9180D11A753}"/>
              </a:ext>
            </a:extLst>
          </p:cNvPr>
          <p:cNvSpPr txBox="1"/>
          <p:nvPr/>
        </p:nvSpPr>
        <p:spPr>
          <a:xfrm>
            <a:off x="472766" y="802035"/>
            <a:ext cx="380058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audit*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0091FF"/>
                </a:solidFill>
                <a:latin typeface="+mj-lt"/>
              </a:rPr>
              <a:t>auth</a:t>
            </a:r>
            <a:r>
              <a:rPr lang="en-US" sz="2800" dirty="0">
                <a:solidFill>
                  <a:srgbClr val="0091FF"/>
                </a:solidFill>
                <a:latin typeface="+mj-lt"/>
              </a:rPr>
              <a:t>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calico*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k8*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</a:rPr>
              <a:t>key-management*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</a:rPr>
              <a:t>logging*</a:t>
            </a:r>
            <a:endParaRPr lang="en-US" sz="2800" dirty="0">
              <a:solidFill>
                <a:srgbClr val="0091FF"/>
              </a:solidFill>
              <a:latin typeface="+mj-lt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metering*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91FF"/>
                </a:solidFill>
                <a:latin typeface="+mj-lt"/>
              </a:rPr>
              <a:t>monitoring*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E01AF0-4A7F-1544-9C24-1D5E961FC565}"/>
              </a:ext>
            </a:extLst>
          </p:cNvPr>
          <p:cNvSpPr txBox="1"/>
          <p:nvPr/>
        </p:nvSpPr>
        <p:spPr>
          <a:xfrm>
            <a:off x="4077929" y="3416639"/>
            <a:ext cx="40558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j-lt"/>
              </a:rPr>
              <a:t>Not a complete list</a:t>
            </a:r>
          </a:p>
        </p:txBody>
      </p:sp>
    </p:spTree>
    <p:extLst>
      <p:ext uri="{BB962C8B-B14F-4D97-AF65-F5344CB8AC3E}">
        <p14:creationId xmlns:p14="http://schemas.microsoft.com/office/powerpoint/2010/main" val="81919971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71DCC7-1629-DF4F-B4FE-E6B854500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IBM Cloud 2019 / © 2019 IBM Corporation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37C8C6F-F0D3-E741-85AE-82A707781D46}"/>
              </a:ext>
            </a:extLst>
          </p:cNvPr>
          <p:cNvSpPr txBox="1">
            <a:spLocks/>
          </p:cNvSpPr>
          <p:nvPr/>
        </p:nvSpPr>
        <p:spPr>
          <a:xfrm>
            <a:off x="801812" y="878121"/>
            <a:ext cx="7157345" cy="259374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Teams working together to complete</a:t>
            </a:r>
          </a:p>
          <a:p>
            <a:pPr algn="ctr"/>
            <a:r>
              <a:rPr lang="en-US" sz="6000" i="1" dirty="0">
                <a:solidFill>
                  <a:srgbClr val="0091FF"/>
                </a:solidFill>
              </a:rPr>
              <a:t>the ICP Labs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177140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8"/>
            <a:ext cx="2959873" cy="1108603"/>
          </a:xfrm>
        </p:spPr>
        <p:txBody>
          <a:bodyPr/>
          <a:lstStyle/>
          <a:p>
            <a:pPr algn="ctr"/>
            <a:r>
              <a:rPr lang="en-US" sz="6000" dirty="0"/>
              <a:t>Support</a:t>
            </a:r>
            <a:br>
              <a:rPr lang="en-US" dirty="0"/>
            </a:b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336201" y="1309739"/>
            <a:ext cx="5314046" cy="4983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3200" dirty="0">
                <a:solidFill>
                  <a:srgbClr val="0091FF"/>
                </a:solidFill>
              </a:rPr>
              <a:t>Slack  #private-cloud</a:t>
            </a:r>
          </a:p>
          <a:p>
            <a:endParaRPr lang="en-US" sz="1400" dirty="0">
              <a:solidFill>
                <a:srgbClr val="0091FF"/>
              </a:solidFill>
            </a:endParaRP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445293-C998-1342-995D-3BE5709A7E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7876" y="1231235"/>
            <a:ext cx="2230701" cy="268103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B14F7C6-D045-EA4A-965F-136146CB1A0F}"/>
              </a:ext>
            </a:extLst>
          </p:cNvPr>
          <p:cNvSpPr/>
          <p:nvPr/>
        </p:nvSpPr>
        <p:spPr>
          <a:xfrm>
            <a:off x="287592" y="1679458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/>
              <a:t>Intended for quick answers through swarming, especially How To, Known Issues, best practices etc.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65EB224-3042-C84A-9BC0-1CEE689E90BB}"/>
              </a:ext>
            </a:extLst>
          </p:cNvPr>
          <p:cNvSpPr/>
          <p:nvPr/>
        </p:nvSpPr>
        <p:spPr>
          <a:xfrm>
            <a:off x="228600" y="2746174"/>
            <a:ext cx="5243513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rgbClr val="0091FF"/>
                </a:solidFill>
              </a:rPr>
              <a:t>Cases can be opened at </a:t>
            </a:r>
          </a:p>
          <a:p>
            <a:r>
              <a:rPr lang="en-US" sz="3200" dirty="0">
                <a:solidFill>
                  <a:srgbClr val="0091FF"/>
                </a:solidFill>
              </a:rPr>
              <a:t>https://</a:t>
            </a:r>
            <a:r>
              <a:rPr lang="en-US" sz="3200" dirty="0" err="1">
                <a:solidFill>
                  <a:srgbClr val="0091FF"/>
                </a:solidFill>
              </a:rPr>
              <a:t>ibm.biz</a:t>
            </a:r>
            <a:r>
              <a:rPr lang="en-US" sz="3200" dirty="0">
                <a:solidFill>
                  <a:srgbClr val="0091FF"/>
                </a:solidFill>
              </a:rPr>
              <a:t>/</a:t>
            </a:r>
            <a:r>
              <a:rPr lang="en-US" sz="3200" dirty="0" err="1">
                <a:solidFill>
                  <a:srgbClr val="0091FF"/>
                </a:solidFill>
              </a:rPr>
              <a:t>icpsupport</a:t>
            </a:r>
            <a:endParaRPr lang="en-US" sz="3200" dirty="0">
              <a:solidFill>
                <a:srgbClr val="0091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934F798-5F07-AE4B-9889-38152ECCC2E5}"/>
              </a:ext>
            </a:extLst>
          </p:cNvPr>
          <p:cNvSpPr/>
          <p:nvPr/>
        </p:nvSpPr>
        <p:spPr>
          <a:xfrm>
            <a:off x="287592" y="3908483"/>
            <a:ext cx="487826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If you can’t open a case, please see https://</a:t>
            </a:r>
            <a:r>
              <a:rPr lang="en-US" sz="1400" dirty="0" err="1"/>
              <a:t>ibm.biz</a:t>
            </a:r>
            <a:r>
              <a:rPr lang="en-US" sz="1400" dirty="0"/>
              <a:t>/</a:t>
            </a:r>
            <a:r>
              <a:rPr lang="en-US" sz="1400" dirty="0" err="1"/>
              <a:t>BdYuiZ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6062818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0E5D5-A313-CF42-A5A2-AEF4FD8632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201168"/>
            <a:ext cx="4114800" cy="406101"/>
          </a:xfrm>
        </p:spPr>
        <p:txBody>
          <a:bodyPr/>
          <a:lstStyle/>
          <a:p>
            <a:r>
              <a:rPr lang="en-US" dirty="0"/>
              <a:t>Additional Information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118ADC-A105-D949-86E3-5CF2A9CF729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567563" y="4828032"/>
            <a:ext cx="6400800" cy="137160"/>
          </a:xfrm>
        </p:spPr>
        <p:txBody>
          <a:bodyPr/>
          <a:lstStyle/>
          <a:p>
            <a:r>
              <a:rPr lang="de-DE"/>
              <a:t>IBM Cloud 2019 / © 2019 IBM Corporation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1B4CB9D-B86B-784E-AE4F-98A6766FA1E3}"/>
              </a:ext>
            </a:extLst>
          </p:cNvPr>
          <p:cNvSpPr/>
          <p:nvPr/>
        </p:nvSpPr>
        <p:spPr>
          <a:xfrm>
            <a:off x="567563" y="1083760"/>
            <a:ext cx="8552793" cy="3000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github.ibm.com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IBMPrivateCloud</a:t>
            </a:r>
            <a:r>
              <a:rPr lang="en-US" dirty="0">
                <a:hlinkClick r:id="rId2"/>
              </a:rPr>
              <a:t>/support-tools/blob/master/</a:t>
            </a:r>
            <a:r>
              <a:rPr lang="en-US" dirty="0" err="1">
                <a:hlinkClick r:id="rId2"/>
              </a:rPr>
              <a:t>log_collector</a:t>
            </a:r>
            <a:r>
              <a:rPr lang="en-US" dirty="0">
                <a:hlinkClick r:id="rId2"/>
              </a:rPr>
              <a:t>/</a:t>
            </a:r>
            <a:r>
              <a:rPr lang="en-US" dirty="0" err="1">
                <a:hlinkClick r:id="rId2"/>
              </a:rPr>
              <a:t>icplogcollector-master.sh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BD0BDD-530D-8444-B0D5-17C219AE4A49}"/>
              </a:ext>
            </a:extLst>
          </p:cNvPr>
          <p:cNvSpPr/>
          <p:nvPr/>
        </p:nvSpPr>
        <p:spPr>
          <a:xfrm>
            <a:off x="567563" y="2048689"/>
            <a:ext cx="4572000" cy="3000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</a:t>
            </a:r>
            <a:r>
              <a:rPr lang="en-US" dirty="0" err="1">
                <a:hlinkClick r:id="rId3"/>
              </a:rPr>
              <a:t>github.com</a:t>
            </a:r>
            <a:r>
              <a:rPr lang="en-US" dirty="0">
                <a:hlinkClick r:id="rId3"/>
              </a:rPr>
              <a:t>/IBM-ICP-CoC/</a:t>
            </a:r>
            <a:r>
              <a:rPr lang="en-US" dirty="0" err="1">
                <a:hlinkClick r:id="rId3"/>
              </a:rPr>
              <a:t>VpK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E7BF901-C2B0-6A44-8F35-A63889E4D12D}"/>
              </a:ext>
            </a:extLst>
          </p:cNvPr>
          <p:cNvSpPr txBox="1">
            <a:spLocks/>
          </p:cNvSpPr>
          <p:nvPr/>
        </p:nvSpPr>
        <p:spPr>
          <a:xfrm>
            <a:off x="646390" y="710024"/>
            <a:ext cx="4114800" cy="67381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Example of logs to collect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BAD2021-758B-AF41-B381-7FA405E49D96}"/>
              </a:ext>
            </a:extLst>
          </p:cNvPr>
          <p:cNvSpPr txBox="1">
            <a:spLocks/>
          </p:cNvSpPr>
          <p:nvPr/>
        </p:nvSpPr>
        <p:spPr>
          <a:xfrm>
            <a:off x="646390" y="1662985"/>
            <a:ext cx="4114800" cy="3865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 err="1"/>
              <a:t>VpK</a:t>
            </a:r>
            <a:r>
              <a:rPr lang="en-US" dirty="0"/>
              <a:t> and </a:t>
            </a:r>
            <a:r>
              <a:rPr lang="en-US" dirty="0" err="1"/>
              <a:t>KubeToy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C34626-5E33-C04E-8725-5204FCF6A899}"/>
              </a:ext>
            </a:extLst>
          </p:cNvPr>
          <p:cNvSpPr/>
          <p:nvPr/>
        </p:nvSpPr>
        <p:spPr>
          <a:xfrm>
            <a:off x="567563" y="4069117"/>
            <a:ext cx="3772186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err="1">
                <a:hlinkClick r:id="rId4"/>
              </a:rPr>
              <a:t>caylent.com</a:t>
            </a:r>
            <a:r>
              <a:rPr lang="en-US" dirty="0">
                <a:hlinkClick r:id="rId4"/>
              </a:rPr>
              <a:t>/50-useful-kubernetes-tools/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9FBAC48-FEC5-6740-B241-4269649CAE6E}"/>
              </a:ext>
            </a:extLst>
          </p:cNvPr>
          <p:cNvSpPr/>
          <p:nvPr/>
        </p:nvSpPr>
        <p:spPr>
          <a:xfrm>
            <a:off x="567563" y="2332730"/>
            <a:ext cx="4572000" cy="3000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5"/>
              </a:rPr>
              <a:t>https://github.com/IBM-ICP-CoC/KubeToy</a:t>
            </a:r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6853680-A52B-B844-8BC9-463F19FF48C8}"/>
              </a:ext>
            </a:extLst>
          </p:cNvPr>
          <p:cNvSpPr txBox="1">
            <a:spLocks/>
          </p:cNvSpPr>
          <p:nvPr/>
        </p:nvSpPr>
        <p:spPr>
          <a:xfrm>
            <a:off x="646390" y="3701098"/>
            <a:ext cx="4114800" cy="3865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50 Useful Kubernetes Tools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BCC3EA-A63C-914C-B2A6-C4B4F7831CD5}"/>
              </a:ext>
            </a:extLst>
          </p:cNvPr>
          <p:cNvSpPr/>
          <p:nvPr/>
        </p:nvSpPr>
        <p:spPr>
          <a:xfrm>
            <a:off x="567563" y="3162344"/>
            <a:ext cx="2906565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https://</a:t>
            </a:r>
            <a:r>
              <a:rPr lang="en-US" dirty="0" err="1">
                <a:hlinkClick r:id="rId6"/>
              </a:rPr>
              <a:t>github.com</a:t>
            </a:r>
            <a:r>
              <a:rPr lang="en-US" dirty="0">
                <a:hlinkClick r:id="rId6"/>
              </a:rPr>
              <a:t>/</a:t>
            </a:r>
            <a:r>
              <a:rPr lang="en-US" dirty="0" err="1">
                <a:hlinkClick r:id="rId6"/>
              </a:rPr>
              <a:t>wagoodman</a:t>
            </a:r>
            <a:r>
              <a:rPr lang="en-US" dirty="0">
                <a:hlinkClick r:id="rId6"/>
              </a:rPr>
              <a:t>/dive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7F855FBD-7B73-0C4E-AE4A-61127567610A}"/>
              </a:ext>
            </a:extLst>
          </p:cNvPr>
          <p:cNvSpPr txBox="1">
            <a:spLocks/>
          </p:cNvSpPr>
          <p:nvPr/>
        </p:nvSpPr>
        <p:spPr>
          <a:xfrm>
            <a:off x="626969" y="2855735"/>
            <a:ext cx="4114800" cy="38653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Dive</a:t>
            </a:r>
          </a:p>
        </p:txBody>
      </p:sp>
    </p:spTree>
    <p:extLst>
      <p:ext uri="{BB962C8B-B14F-4D97-AF65-F5344CB8AC3E}">
        <p14:creationId xmlns:p14="http://schemas.microsoft.com/office/powerpoint/2010/main" val="400104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71956" y="1868127"/>
            <a:ext cx="8686800" cy="855726"/>
          </a:xfrm>
        </p:spPr>
        <p:txBody>
          <a:bodyPr/>
          <a:lstStyle/>
          <a:p>
            <a:pPr algn="ctr"/>
            <a:r>
              <a:rPr lang="en-US" sz="7200" dirty="0">
                <a:solidFill>
                  <a:schemeClr val="accent2"/>
                </a:solidFill>
              </a:rPr>
              <a:t>Thank you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3"/>
          </p:nvPr>
        </p:nvSpPr>
        <p:spPr>
          <a:xfrm>
            <a:off x="228600" y="4826480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2347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CF98222D-79E9-5A45-8E6B-5E7672420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694" y="1326548"/>
            <a:ext cx="2748505" cy="101135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90E0EE60-9F39-7A4C-9A54-29AA08B28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566" y="692673"/>
            <a:ext cx="3774877" cy="4315179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Bef>
                <a:spcPts val="500"/>
              </a:spcBef>
              <a:defRPr/>
            </a:pPr>
            <a:r>
              <a:rPr lang="en-US" sz="1500" b="1" dirty="0">
                <a:solidFill>
                  <a:schemeClr val="tx1"/>
                </a:solidFill>
              </a:rPr>
              <a:t>Meetup Information </a:t>
            </a:r>
            <a:br>
              <a:rPr lang="en-US" sz="1500" b="1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chemeClr val="tx1"/>
                </a:solidFill>
              </a:rPr>
              <a:t>(starter kit &amp; training)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rgbClr val="FFFFFF"/>
                </a:solidFill>
                <a:hlinkClick r:id="rId4"/>
              </a:rPr>
              <a:t>http://ibm.biz/meetup-kit</a:t>
            </a:r>
            <a:br>
              <a:rPr lang="en-US" sz="1500" dirty="0">
                <a:solidFill>
                  <a:srgbClr val="FFFFFF"/>
                </a:solidFill>
              </a:rPr>
            </a:br>
            <a:r>
              <a:rPr lang="en-US" sz="1500" dirty="0">
                <a:solidFill>
                  <a:srgbClr val="FFFFFF"/>
                </a:solidFill>
                <a:hlinkClick r:id="rId5"/>
              </a:rPr>
              <a:t>http://ibm.biz/meetup-training</a:t>
            </a:r>
            <a:br>
              <a:rPr lang="en-US" sz="1500" dirty="0">
                <a:solidFill>
                  <a:srgbClr val="FFFFFF"/>
                </a:solidFill>
              </a:rPr>
            </a:b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Recorded Lunch and Learn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rgbClr val="4178BE"/>
                </a:solidFill>
                <a:hlinkClick r:id="rId6"/>
              </a:rPr>
              <a:t>http://bit.ly/social-lnl</a:t>
            </a:r>
            <a:r>
              <a:rPr lang="en-US" sz="1500" dirty="0">
                <a:solidFill>
                  <a:srgbClr val="4178BE"/>
                </a:solidFill>
              </a:rPr>
              <a:t> </a:t>
            </a:r>
            <a:br>
              <a:rPr lang="en-US" sz="1500" dirty="0">
                <a:solidFill>
                  <a:srgbClr val="121212"/>
                </a:solidFill>
                <a:latin typeface="Arial" panose="020B0604020202020204" pitchFamily="34" charset="0"/>
              </a:rPr>
            </a:br>
            <a:br>
              <a:rPr lang="en-US" sz="1500" dirty="0">
                <a:solidFill>
                  <a:srgbClr val="121212"/>
                </a:solidFill>
                <a:latin typeface="Arial" panose="020B0604020202020204" pitchFamily="34" charset="0"/>
              </a:rPr>
            </a:br>
            <a:r>
              <a:rPr lang="en-US" sz="1500" b="1" dirty="0">
                <a:solidFill>
                  <a:schemeClr val="tx1"/>
                </a:solidFill>
              </a:rPr>
              <a:t>DTE Social Handles (on ZACs)</a:t>
            </a: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dirty="0">
                <a:solidFill>
                  <a:srgbClr val="4178BE"/>
                </a:solidFill>
                <a:hlinkClick r:id="rId7"/>
              </a:rPr>
              <a:t>http://ibm.biz/dte-social</a:t>
            </a:r>
            <a:br>
              <a:rPr lang="en-US" sz="1500" dirty="0">
                <a:solidFill>
                  <a:srgbClr val="4178BE"/>
                </a:solidFill>
              </a:rPr>
            </a:br>
            <a:br>
              <a:rPr lang="en-US" sz="1500" dirty="0">
                <a:solidFill>
                  <a:schemeClr val="tx1"/>
                </a:solidFill>
              </a:rPr>
            </a:br>
            <a:r>
              <a:rPr lang="en-US" sz="1500" b="1" dirty="0">
                <a:solidFill>
                  <a:schemeClr val="tx1"/>
                </a:solidFill>
              </a:rPr>
              <a:t>IBM Cloud Social Handles</a:t>
            </a:r>
            <a:br>
              <a:rPr lang="en-US" sz="1500" dirty="0"/>
            </a:br>
            <a:r>
              <a:rPr lang="en-US" sz="1500" u="sng" dirty="0">
                <a:hlinkClick r:id="rId8"/>
              </a:rPr>
              <a:t>http://ibm.biz/cloud-social</a:t>
            </a:r>
            <a:br>
              <a:rPr lang="en-US" dirty="0"/>
            </a:br>
            <a:br>
              <a:rPr lang="en-US" sz="1500" dirty="0"/>
            </a:br>
            <a:r>
              <a:rPr lang="en-US" sz="1500" b="1" dirty="0">
                <a:solidFill>
                  <a:schemeClr val="tx1"/>
                </a:solidFill>
              </a:rPr>
              <a:t>DTE Blog Calendar</a:t>
            </a:r>
            <a:br>
              <a:rPr lang="en-US" sz="1500" dirty="0"/>
            </a:br>
            <a:r>
              <a:rPr lang="en-US" sz="1500" dirty="0">
                <a:solidFill>
                  <a:srgbClr val="4178BE"/>
                </a:solidFill>
                <a:hlinkClick r:id="rId9"/>
              </a:rPr>
              <a:t>http://ibm.biz/blog-calendar</a:t>
            </a:r>
            <a:br>
              <a:rPr lang="en-US" sz="1500" dirty="0">
                <a:solidFill>
                  <a:srgbClr val="121212"/>
                </a:solidFill>
              </a:rPr>
            </a:br>
            <a:br>
              <a:rPr lang="en-US" sz="1500" dirty="0"/>
            </a:br>
            <a:r>
              <a:rPr lang="en-US" sz="1500" b="1" dirty="0">
                <a:solidFill>
                  <a:schemeClr val="tx1"/>
                </a:solidFill>
              </a:rPr>
              <a:t>Social Selling Badges</a:t>
            </a:r>
            <a:br>
              <a:rPr lang="en-US" sz="1500" dirty="0"/>
            </a:br>
            <a:r>
              <a:rPr lang="en-US" sz="1500" dirty="0">
                <a:hlinkClick r:id="rId10"/>
              </a:rPr>
              <a:t>https://ibm.co/2yGFm00</a:t>
            </a:r>
            <a:endParaRPr lang="en-US" sz="1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31AD73-5EF9-BA40-9253-838BC139A171}"/>
              </a:ext>
            </a:extLst>
          </p:cNvPr>
          <p:cNvSpPr txBox="1"/>
          <p:nvPr/>
        </p:nvSpPr>
        <p:spPr>
          <a:xfrm>
            <a:off x="235248" y="2441484"/>
            <a:ext cx="4542183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dirty="0">
                <a:latin typeface="+mj-lt"/>
              </a:rPr>
              <a:t>Social Tips &amp; Tricks Videos </a:t>
            </a:r>
            <a:br>
              <a:rPr lang="en-US" sz="1500" dirty="0">
                <a:latin typeface="+mj-lt"/>
              </a:rPr>
            </a:br>
            <a:r>
              <a:rPr lang="en-US" sz="1500" dirty="0">
                <a:latin typeface="+mj-lt"/>
              </a:rPr>
              <a:t>(pinned in #</a:t>
            </a:r>
            <a:r>
              <a:rPr lang="en-US" sz="1500" dirty="0" err="1">
                <a:latin typeface="+mj-lt"/>
              </a:rPr>
              <a:t>dte</a:t>
            </a:r>
            <a:r>
              <a:rPr lang="en-US" sz="1500" dirty="0">
                <a:latin typeface="+mj-lt"/>
              </a:rPr>
              <a:t>-social Slack channel)</a:t>
            </a:r>
            <a:br>
              <a:rPr lang="en-US" sz="1500" dirty="0">
                <a:latin typeface="+mj-lt"/>
              </a:rPr>
            </a:br>
            <a:r>
              <a:rPr lang="en-US" sz="1500" dirty="0">
                <a:solidFill>
                  <a:srgbClr val="4178BE"/>
                </a:solidFill>
                <a:latin typeface="+mj-lt"/>
                <a:hlinkClick r:id="rId11"/>
              </a:rPr>
              <a:t>https://bit.ly/linked-profile</a:t>
            </a:r>
            <a:br>
              <a:rPr lang="en-US" sz="1500" dirty="0">
                <a:solidFill>
                  <a:srgbClr val="121212"/>
                </a:solidFill>
                <a:latin typeface="+mj-lt"/>
              </a:rPr>
            </a:br>
            <a:r>
              <a:rPr lang="en-US" sz="1500" dirty="0">
                <a:solidFill>
                  <a:srgbClr val="4178BE"/>
                </a:solidFill>
                <a:latin typeface="+mj-lt"/>
                <a:hlinkClick r:id="rId12"/>
              </a:rPr>
              <a:t>https://bit.ly/linked-headline</a:t>
            </a:r>
            <a:br>
              <a:rPr lang="en-US" sz="1500" dirty="0">
                <a:solidFill>
                  <a:srgbClr val="121212"/>
                </a:solidFill>
                <a:latin typeface="+mj-lt"/>
              </a:rPr>
            </a:br>
            <a:r>
              <a:rPr lang="en-US" sz="1500" dirty="0">
                <a:solidFill>
                  <a:srgbClr val="4178BE"/>
                </a:solidFill>
                <a:latin typeface="+mj-lt"/>
                <a:hlinkClick r:id="rId13"/>
              </a:rPr>
              <a:t>http://bit.ly/link-communities</a:t>
            </a:r>
            <a:br>
              <a:rPr lang="en-US" sz="1500" dirty="0">
                <a:solidFill>
                  <a:srgbClr val="4178BE"/>
                </a:solidFill>
                <a:latin typeface="+mj-lt"/>
              </a:rPr>
            </a:br>
            <a:br>
              <a:rPr lang="en-US" sz="1500" dirty="0">
                <a:solidFill>
                  <a:srgbClr val="121212"/>
                </a:solidFill>
                <a:latin typeface="+mj-lt"/>
              </a:rPr>
            </a:br>
            <a:r>
              <a:rPr lang="en-US" sz="1500" b="1" dirty="0">
                <a:latin typeface="+mj-lt"/>
              </a:rPr>
              <a:t>Community Videos </a:t>
            </a:r>
            <a:br>
              <a:rPr lang="en-US" sz="1500" dirty="0">
                <a:latin typeface="+mj-lt"/>
              </a:rPr>
            </a:br>
            <a:r>
              <a:rPr lang="en-US" sz="1500" dirty="0">
                <a:latin typeface="+mj-lt"/>
              </a:rPr>
              <a:t>(pinned in #</a:t>
            </a:r>
            <a:r>
              <a:rPr lang="en-US" sz="1500" dirty="0" err="1">
                <a:latin typeface="+mj-lt"/>
              </a:rPr>
              <a:t>IBMCommunity</a:t>
            </a:r>
            <a:r>
              <a:rPr lang="en-US" sz="1500" dirty="0">
                <a:latin typeface="+mj-lt"/>
              </a:rPr>
              <a:t> Slack channel)</a:t>
            </a:r>
            <a:br>
              <a:rPr lang="en-US" sz="1500" dirty="0">
                <a:latin typeface="+mj-lt"/>
              </a:rPr>
            </a:br>
            <a:r>
              <a:rPr lang="en-US" sz="1500" dirty="0">
                <a:solidFill>
                  <a:srgbClr val="4178BE"/>
                </a:solidFill>
                <a:latin typeface="+mj-lt"/>
                <a:hlinkClick r:id="rId14"/>
              </a:rPr>
              <a:t>http://ibm.biz/community-intro</a:t>
            </a:r>
            <a:br>
              <a:rPr lang="en-US" sz="1500" dirty="0">
                <a:solidFill>
                  <a:srgbClr val="121212"/>
                </a:solidFill>
                <a:latin typeface="+mj-lt"/>
              </a:rPr>
            </a:br>
            <a:r>
              <a:rPr lang="en-US" sz="1500" dirty="0">
                <a:solidFill>
                  <a:srgbClr val="4178BE"/>
                </a:solidFill>
                <a:latin typeface="+mj-lt"/>
                <a:hlinkClick r:id="rId15"/>
              </a:rPr>
              <a:t>http://ibm.biz/community-groups</a:t>
            </a:r>
            <a:br>
              <a:rPr lang="en-US" sz="1500" dirty="0">
                <a:solidFill>
                  <a:srgbClr val="121212"/>
                </a:solidFill>
                <a:latin typeface="+mj-lt"/>
              </a:rPr>
            </a:br>
            <a:r>
              <a:rPr lang="en-US" sz="1500" dirty="0">
                <a:solidFill>
                  <a:srgbClr val="4178BE"/>
                </a:solidFill>
                <a:latin typeface="+mj-lt"/>
                <a:hlinkClick r:id="rId16"/>
              </a:rPr>
              <a:t>http://ibm.biz/community-notification</a:t>
            </a:r>
            <a:endParaRPr lang="en-US" sz="15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F0FED9-7885-CD44-A176-E7ECFF8124BC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638020" y="-66744"/>
            <a:ext cx="1581068" cy="15810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921A992-652A-4753-A8F8-2F129BD02ABB}"/>
              </a:ext>
            </a:extLst>
          </p:cNvPr>
          <p:cNvSpPr txBox="1"/>
          <p:nvPr/>
        </p:nvSpPr>
        <p:spPr>
          <a:xfrm>
            <a:off x="209412" y="192723"/>
            <a:ext cx="4282493" cy="87338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latin typeface="Rockwell"/>
                <a:cs typeface="Arial"/>
              </a:rPr>
              <a:t>Learn more about your</a:t>
            </a:r>
            <a:br>
              <a:rPr lang="en-US" sz="1800" dirty="0">
                <a:latin typeface="Rockwell"/>
                <a:cs typeface="Arial"/>
              </a:rPr>
            </a:br>
            <a:r>
              <a:rPr lang="en-US" sz="1800" dirty="0">
                <a:latin typeface="Rockwell"/>
                <a:cs typeface="Arial"/>
              </a:rPr>
              <a:t>IBM Community &amp; Social Selling </a:t>
            </a:r>
            <a:endParaRPr lang="en-US" sz="1800" dirty="0">
              <a:latin typeface="Rockwell"/>
            </a:endParaRPr>
          </a:p>
        </p:txBody>
      </p:sp>
    </p:spTree>
    <p:extLst>
      <p:ext uri="{BB962C8B-B14F-4D97-AF65-F5344CB8AC3E}">
        <p14:creationId xmlns:p14="http://schemas.microsoft.com/office/powerpoint/2010/main" val="152252256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28600" y="4826480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76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46821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60" name="Title 3">
            <a:extLst>
              <a:ext uri="{FF2B5EF4-FFF2-40B4-BE49-F238E27FC236}">
                <a16:creationId xmlns:a16="http://schemas.microsoft.com/office/drawing/2014/main" id="{E64146DF-5304-EE48-8472-6D7A703CA8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135" y="178309"/>
            <a:ext cx="1875555" cy="830036"/>
          </a:xfrm>
        </p:spPr>
        <p:txBody>
          <a:bodyPr/>
          <a:lstStyle/>
          <a:p>
            <a:r>
              <a:rPr lang="en-US" sz="3200" dirty="0"/>
              <a:t>Team</a:t>
            </a:r>
            <a:br>
              <a:rPr lang="en-US" sz="3200" dirty="0"/>
            </a:br>
            <a:r>
              <a:rPr lang="en-US" sz="3200" dirty="0"/>
              <a:t>Colors</a:t>
            </a:r>
            <a:br>
              <a:rPr lang="en-US" sz="3200" dirty="0"/>
            </a:b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C149A01-D980-9B45-8F2F-3068A15CA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6442" y="38100"/>
            <a:ext cx="1587500" cy="50673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AAE335E-7114-1743-91C4-2B6B72E85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7383" y="38100"/>
            <a:ext cx="1587500" cy="5067300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61A4422E-1A86-1245-ABE0-3E2AA3A19073}"/>
              </a:ext>
            </a:extLst>
          </p:cNvPr>
          <p:cNvSpPr txBox="1">
            <a:spLocks/>
          </p:cNvSpPr>
          <p:nvPr/>
        </p:nvSpPr>
        <p:spPr>
          <a:xfrm>
            <a:off x="356296" y="2215876"/>
            <a:ext cx="1660394" cy="83003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1800" dirty="0"/>
              <a:t>Not in alphabetic</a:t>
            </a:r>
          </a:p>
          <a:p>
            <a:pPr algn="ctr"/>
            <a:r>
              <a:rPr lang="en-US" sz="1800" dirty="0"/>
              <a:t>order</a:t>
            </a:r>
            <a:br>
              <a:rPr lang="en-US" sz="1800" dirty="0"/>
            </a:br>
            <a:br>
              <a:rPr lang="en-US" sz="1800" dirty="0"/>
            </a:br>
            <a:endParaRPr lang="en-US" sz="1800" dirty="0">
              <a:solidFill>
                <a:schemeClr val="accent2"/>
              </a:solidFill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D127954A-5966-1647-98A8-FA6F19E658A9}"/>
              </a:ext>
            </a:extLst>
          </p:cNvPr>
          <p:cNvSpPr txBox="1">
            <a:spLocks/>
          </p:cNvSpPr>
          <p:nvPr/>
        </p:nvSpPr>
        <p:spPr>
          <a:xfrm>
            <a:off x="7127310" y="2215876"/>
            <a:ext cx="1660394" cy="83003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1800" dirty="0"/>
              <a:t>Not in alphabetic</a:t>
            </a:r>
          </a:p>
          <a:p>
            <a:pPr algn="ctr"/>
            <a:r>
              <a:rPr lang="en-US" sz="1800" dirty="0"/>
              <a:t>order</a:t>
            </a:r>
            <a:br>
              <a:rPr lang="en-US" sz="1800" dirty="0"/>
            </a:br>
            <a:br>
              <a:rPr lang="en-US" sz="1800" dirty="0"/>
            </a:br>
            <a:endParaRPr lang="en-US" sz="18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950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058188" y="294414"/>
            <a:ext cx="5027624" cy="1060073"/>
          </a:xfrm>
        </p:spPr>
        <p:txBody>
          <a:bodyPr/>
          <a:lstStyle/>
          <a:p>
            <a:pPr algn="ctr"/>
            <a:r>
              <a:rPr lang="en-US" sz="5400" dirty="0"/>
              <a:t>Categories</a:t>
            </a:r>
            <a:br>
              <a:rPr lang="en-US" dirty="0"/>
            </a:b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FA03DF-84CA-FD4B-BBB9-78BD5BC88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1080902"/>
            <a:ext cx="2550861" cy="226041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B52D7DB-D37F-A444-AA5B-F15C4E4C1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539" y="1301332"/>
            <a:ext cx="1964427" cy="191001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5CCAE5-2977-FE45-8BC7-28117BA18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76339" y="1268024"/>
            <a:ext cx="1991322" cy="1976626"/>
          </a:xfrm>
          <a:prstGeom prst="rect">
            <a:avLst/>
          </a:prstGeom>
        </p:spPr>
      </p:pic>
      <p:sp>
        <p:nvSpPr>
          <p:cNvPr id="11" name="Title 3">
            <a:extLst>
              <a:ext uri="{FF2B5EF4-FFF2-40B4-BE49-F238E27FC236}">
                <a16:creationId xmlns:a16="http://schemas.microsoft.com/office/drawing/2014/main" id="{CA0E2A2D-D676-3A4A-8734-08046D0FA2B4}"/>
              </a:ext>
            </a:extLst>
          </p:cNvPr>
          <p:cNvSpPr txBox="1">
            <a:spLocks/>
          </p:cNvSpPr>
          <p:nvPr/>
        </p:nvSpPr>
        <p:spPr>
          <a:xfrm>
            <a:off x="930974" y="3452257"/>
            <a:ext cx="1401555" cy="31988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2000" dirty="0">
                <a:solidFill>
                  <a:srgbClr val="0070C0"/>
                </a:solidFill>
              </a:rPr>
              <a:t>Kubernetes</a:t>
            </a:r>
          </a:p>
          <a:p>
            <a:endParaRPr lang="en-US" sz="2000" dirty="0"/>
          </a:p>
          <a:p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9B67B562-D44A-1143-BADF-324078D96EBF}"/>
              </a:ext>
            </a:extLst>
          </p:cNvPr>
          <p:cNvSpPr txBox="1">
            <a:spLocks/>
          </p:cNvSpPr>
          <p:nvPr/>
        </p:nvSpPr>
        <p:spPr>
          <a:xfrm>
            <a:off x="6975452" y="3385998"/>
            <a:ext cx="1401555" cy="6766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2000" dirty="0">
                <a:solidFill>
                  <a:srgbClr val="0070C0"/>
                </a:solidFill>
              </a:rPr>
              <a:t>IBM Cloud Private</a:t>
            </a:r>
          </a:p>
          <a:p>
            <a:endParaRPr lang="en-US" sz="2000" dirty="0"/>
          </a:p>
          <a:p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F11D698A-44D0-3948-B907-AC384F67B2DB}"/>
              </a:ext>
            </a:extLst>
          </p:cNvPr>
          <p:cNvSpPr txBox="1">
            <a:spLocks/>
          </p:cNvSpPr>
          <p:nvPr/>
        </p:nvSpPr>
        <p:spPr>
          <a:xfrm>
            <a:off x="3871221" y="3305326"/>
            <a:ext cx="1401555" cy="613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2000" dirty="0">
                <a:solidFill>
                  <a:srgbClr val="0070C0"/>
                </a:solidFill>
              </a:rPr>
              <a:t>Container based apps</a:t>
            </a:r>
          </a:p>
          <a:p>
            <a:endParaRPr lang="en-US" sz="2000" dirty="0"/>
          </a:p>
          <a:p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BE41F790-3A3D-2040-B918-D562E4C32BA3}"/>
              </a:ext>
            </a:extLst>
          </p:cNvPr>
          <p:cNvSpPr txBox="1">
            <a:spLocks/>
          </p:cNvSpPr>
          <p:nvPr/>
        </p:nvSpPr>
        <p:spPr>
          <a:xfrm>
            <a:off x="2195358" y="4447474"/>
            <a:ext cx="4753283" cy="31988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2000" dirty="0">
                <a:solidFill>
                  <a:srgbClr val="0070C0"/>
                </a:solidFill>
              </a:rPr>
              <a:t>Focus will be on these three categories</a:t>
            </a:r>
          </a:p>
          <a:p>
            <a:endParaRPr lang="en-US" sz="2000" dirty="0"/>
          </a:p>
          <a:p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68608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8"/>
            <a:ext cx="2959873" cy="1108603"/>
          </a:xfrm>
        </p:spPr>
        <p:txBody>
          <a:bodyPr/>
          <a:lstStyle/>
          <a:p>
            <a:pPr algn="ctr"/>
            <a:r>
              <a:rPr lang="en-US" sz="6000" dirty="0"/>
              <a:t>Lecture</a:t>
            </a:r>
            <a:br>
              <a:rPr lang="en-US" dirty="0"/>
            </a:b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639578" y="2145979"/>
            <a:ext cx="3442710" cy="124570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algn="ctr"/>
            <a:r>
              <a:rPr lang="en-US" sz="6000" i="1" dirty="0">
                <a:solidFill>
                  <a:srgbClr val="0091FF"/>
                </a:solidFill>
              </a:rPr>
              <a:t>Tools</a:t>
            </a:r>
          </a:p>
          <a:p>
            <a:pPr algn="ctr"/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D846E263-D3A4-E34F-B2DB-DD5A43DC94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9472" y="744275"/>
            <a:ext cx="3654950" cy="365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8066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0246" y="300280"/>
            <a:ext cx="3946110" cy="3223102"/>
          </a:xfrm>
        </p:spPr>
        <p:txBody>
          <a:bodyPr/>
          <a:lstStyle/>
          <a:p>
            <a:pPr algn="ctr"/>
            <a:r>
              <a:rPr lang="en-US" sz="7200" dirty="0"/>
              <a:t>Tools in “</a:t>
            </a:r>
            <a:r>
              <a:rPr lang="en-US" sz="7200" i="1" dirty="0">
                <a:solidFill>
                  <a:srgbClr val="0091FF"/>
                </a:solidFill>
              </a:rPr>
              <a:t>YOUR</a:t>
            </a:r>
            <a:r>
              <a:rPr lang="en-US" sz="7200" dirty="0"/>
              <a:t>” tool kit</a:t>
            </a:r>
            <a:br>
              <a:rPr lang="en-US" dirty="0"/>
            </a:br>
            <a:br>
              <a:rPr lang="en-US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228600" y="3671581"/>
            <a:ext cx="8320513" cy="58017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r>
              <a:rPr lang="en-US" sz="3200" dirty="0">
                <a:solidFill>
                  <a:srgbClr val="0091FF"/>
                </a:solidFill>
              </a:rPr>
              <a:t>We need tools that give us </a:t>
            </a:r>
          </a:p>
          <a:p>
            <a:r>
              <a:rPr lang="en-US" sz="3200" dirty="0">
                <a:solidFill>
                  <a:srgbClr val="0091FF"/>
                </a:solidFill>
              </a:rPr>
              <a:t>answers to our questions!</a:t>
            </a:r>
          </a:p>
          <a:p>
            <a:endParaRPr lang="en-US" sz="2000" dirty="0"/>
          </a:p>
          <a:p>
            <a:br>
              <a:rPr lang="en-US" sz="2000" dirty="0"/>
            </a:br>
            <a:br>
              <a:rPr lang="en-US" sz="20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1FDA8DED-F1D2-4E41-B81F-CD41E154F7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57004" y="331273"/>
            <a:ext cx="3192109" cy="319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14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41136" y="178308"/>
            <a:ext cx="6095762" cy="1108603"/>
          </a:xfrm>
        </p:spPr>
        <p:txBody>
          <a:bodyPr/>
          <a:lstStyle/>
          <a:p>
            <a:r>
              <a:rPr lang="en-US" sz="6000" dirty="0"/>
              <a:t>Tools to be used</a:t>
            </a:r>
            <a:endParaRPr lang="en-US" sz="2000" dirty="0">
              <a:solidFill>
                <a:schemeClr val="accent2"/>
              </a:solidFill>
            </a:endParaRPr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28600" y="4828032"/>
            <a:ext cx="6400800" cy="137160"/>
          </a:xfrm>
        </p:spPr>
        <p:txBody>
          <a:bodyPr/>
          <a:lstStyle/>
          <a:p>
            <a:r>
              <a:rPr lang="de-DE" dirty="0"/>
              <a:t>IBM Cloud / © 2019 IBM Corporation</a:t>
            </a:r>
            <a:endParaRPr lang="en-US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61B22C77-48EF-3D41-99AE-B31162FAF1E1}"/>
              </a:ext>
            </a:extLst>
          </p:cNvPr>
          <p:cNvSpPr txBox="1">
            <a:spLocks/>
          </p:cNvSpPr>
          <p:nvPr/>
        </p:nvSpPr>
        <p:spPr>
          <a:xfrm>
            <a:off x="611204" y="1363842"/>
            <a:ext cx="6769310" cy="297955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kern="1200">
                <a:solidFill>
                  <a:schemeClr val="tx1"/>
                </a:solidFill>
                <a:latin typeface="+mj-lt"/>
                <a:ea typeface="Arial" charset="0"/>
                <a:cs typeface="Arial" charset="0"/>
              </a:defRPr>
            </a:lvl1pPr>
          </a:lstStyle>
          <a:p>
            <a:pPr marL="857250" indent="-857250">
              <a:buFont typeface="Courier New" panose="02070309020205020404" pitchFamily="49" charset="0"/>
              <a:buChar char="o"/>
            </a:pPr>
            <a:r>
              <a:rPr lang="en-US" sz="4800" dirty="0">
                <a:solidFill>
                  <a:srgbClr val="0091FF"/>
                </a:solidFill>
              </a:rPr>
              <a:t>cloudctl</a:t>
            </a:r>
          </a:p>
          <a:p>
            <a:pPr marL="857250" indent="-857250">
              <a:buFont typeface="Courier New" panose="02070309020205020404" pitchFamily="49" charset="0"/>
              <a:buChar char="o"/>
            </a:pPr>
            <a:r>
              <a:rPr lang="en-US" sz="4800" dirty="0">
                <a:solidFill>
                  <a:srgbClr val="0091FF"/>
                </a:solidFill>
              </a:rPr>
              <a:t>docker</a:t>
            </a:r>
          </a:p>
          <a:p>
            <a:pPr marL="857250" indent="-857250">
              <a:buFont typeface="Courier New" panose="02070309020205020404" pitchFamily="49" charset="0"/>
              <a:buChar char="o"/>
            </a:pPr>
            <a:r>
              <a:rPr lang="en-US" sz="4800" dirty="0">
                <a:solidFill>
                  <a:srgbClr val="0091FF"/>
                </a:solidFill>
              </a:rPr>
              <a:t>kubectl</a:t>
            </a:r>
            <a:br>
              <a:rPr lang="en-US" sz="4800" dirty="0"/>
            </a:br>
            <a:br>
              <a:rPr lang="en-US" sz="4800" dirty="0"/>
            </a:br>
            <a:br>
              <a:rPr lang="en-US" sz="2000" dirty="0"/>
            </a:b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270770"/>
      </p:ext>
    </p:extLst>
  </p:cSld>
  <p:clrMapOvr>
    <a:masterClrMapping/>
  </p:clrMapOvr>
</p:sld>
</file>

<file path=ppt/theme/theme1.xml><?xml version="1.0" encoding="utf-8"?>
<a:theme xmlns:a="http://schemas.openxmlformats.org/drawingml/2006/main" name="wht_background_2017">
  <a:themeElements>
    <a:clrScheme name="IBM Master Presentation 20170523 1">
      <a:dk1>
        <a:srgbClr val="000000"/>
      </a:dk1>
      <a:lt1>
        <a:srgbClr val="000E5E"/>
      </a:lt1>
      <a:dk2>
        <a:srgbClr val="EAEAEA"/>
      </a:dk2>
      <a:lt2>
        <a:srgbClr val="FFFFFF"/>
      </a:lt2>
      <a:accent1>
        <a:srgbClr val="69A6FF"/>
      </a:accent1>
      <a:accent2>
        <a:srgbClr val="0064FF"/>
      </a:accent2>
      <a:accent3>
        <a:srgbClr val="003BC9"/>
      </a:accent3>
      <a:accent4>
        <a:srgbClr val="1FB3CF"/>
      </a:accent4>
      <a:accent5>
        <a:srgbClr val="6E177D"/>
      </a:accent5>
      <a:accent6>
        <a:srgbClr val="DB2663"/>
      </a:accent6>
      <a:hlink>
        <a:srgbClr val="0064FF"/>
      </a:hlink>
      <a:folHlink>
        <a:srgbClr val="E0E0E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wrap="square" lIns="0" tIns="0" rIns="0" bIns="0">
        <a:noAutofit/>
      </a:bodyPr>
      <a:lstStyle>
        <a:defPPr>
          <a:defRPr sz="1200" dirty="0" err="1">
            <a:solidFill>
              <a:srgbClr val="FFFFFF"/>
            </a:solidFill>
            <a:latin typeface="Arial"/>
            <a:cs typeface="Arial"/>
          </a:defRPr>
        </a:defPPr>
      </a:lst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2" id="{06441E7C-8021-F046-AB07-12B4C84FFC7C}" vid="{C9457094-1557-5F42-A439-C21CA988106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blk_background_2017</Template>
  <TotalTime>15182</TotalTime>
  <Words>1234</Words>
  <Application>Microsoft Macintosh PowerPoint</Application>
  <PresentationFormat>On-screen Show (16:9)</PresentationFormat>
  <Paragraphs>347</Paragraphs>
  <Slides>48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6" baseType="lpstr">
      <vt:lpstr>.AppleSystemUIFont</vt:lpstr>
      <vt:lpstr>Arial</vt:lpstr>
      <vt:lpstr>Calibri</vt:lpstr>
      <vt:lpstr>Courier New</vt:lpstr>
      <vt:lpstr>IBM Plex Sans Thin</vt:lpstr>
      <vt:lpstr>Lucida Console</vt:lpstr>
      <vt:lpstr>Rockwell</vt:lpstr>
      <vt:lpstr>wht_background_2017</vt:lpstr>
      <vt:lpstr>Problem Determination and Troubleshooting   — &lt;presenter name&gt;  </vt:lpstr>
      <vt:lpstr>Session Objectives  Attendees will be grouped in teams to facilitate collaborative work.   Multiple lectures regarding problem determination and troubleshooting will be presented.   Following most lectures will be  hands-on work that each team collaborates  to complete.   Review solutions after each lab.</vt:lpstr>
      <vt:lpstr>Teams </vt:lpstr>
      <vt:lpstr>Teams </vt:lpstr>
      <vt:lpstr>Team Colors  </vt:lpstr>
      <vt:lpstr>Categories  </vt:lpstr>
      <vt:lpstr>Lecture  </vt:lpstr>
      <vt:lpstr>Tools in “YOUR” tool kit  </vt:lpstr>
      <vt:lpstr>Tools to be used</vt:lpstr>
      <vt:lpstr>Lab </vt:lpstr>
      <vt:lpstr>Teams </vt:lpstr>
      <vt:lpstr>Collector -  Accessing team web site</vt:lpstr>
      <vt:lpstr>Collector – Track course completed work</vt:lpstr>
      <vt:lpstr>Collector – Class work </vt:lpstr>
      <vt:lpstr>Collector </vt:lpstr>
      <vt:lpstr>Lecture  </vt:lpstr>
      <vt:lpstr>PowerPoint Presentation</vt:lpstr>
      <vt:lpstr>PowerPoint Presentation</vt:lpstr>
      <vt:lpstr>PowerPoint Presentation</vt:lpstr>
      <vt:lpstr>Demo </vt:lpstr>
      <vt:lpstr>Tools - docker </vt:lpstr>
      <vt:lpstr>Tools - kubectl </vt:lpstr>
      <vt:lpstr>Tools - cloudctl</vt:lpstr>
      <vt:lpstr>Lab </vt:lpstr>
      <vt:lpstr>Accessing the course</vt:lpstr>
      <vt:lpstr>Completing the work</vt:lpstr>
      <vt:lpstr>Authenticate session using cloudctl</vt:lpstr>
      <vt:lpstr>PowerPoint Presentation</vt:lpstr>
      <vt:lpstr>Lecture  </vt:lpstr>
      <vt:lpstr>PowerPoint Presentation</vt:lpstr>
      <vt:lpstr>Defining K8 objects</vt:lpstr>
      <vt:lpstr>What’s running in the container</vt:lpstr>
      <vt:lpstr>PowerPoint Presentation</vt:lpstr>
      <vt:lpstr>Lab </vt:lpstr>
      <vt:lpstr>Accessing the Labs</vt:lpstr>
      <vt:lpstr>PowerPoint Presentation</vt:lpstr>
      <vt:lpstr>PowerPoint Presentation</vt:lpstr>
      <vt:lpstr>PowerPoint Presentation</vt:lpstr>
      <vt:lpstr>Lecture  </vt:lpstr>
      <vt:lpstr>Lab – Instructor Lead </vt:lpstr>
      <vt:lpstr>PowerPoint Presentation</vt:lpstr>
      <vt:lpstr>PowerPoint Presentation</vt:lpstr>
      <vt:lpstr>PowerPoint Presentation</vt:lpstr>
      <vt:lpstr>Support  </vt:lpstr>
      <vt:lpstr>Additional Information</vt:lpstr>
      <vt:lpstr>Thank you</vt:lpstr>
      <vt:lpstr>Meetup Information  (starter kit &amp; training) http://ibm.biz/meetup-kit http://ibm.biz/meetup-training  Recorded Lunch and Learn http://bit.ly/social-lnl   DTE Social Handles (on ZACs) http://ibm.biz/dte-social  IBM Cloud Social Handles http://ibm.biz/cloud-social  DTE Blog Calendar http://ibm.biz/blog-calendar  Social Selling Badges https://ibm.co/2yGFm00</vt:lpstr>
      <vt:lpstr>PowerPoint Presentation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Session Name — First Lastname Job Title</dc:title>
  <dc:creator>Microsoft Office User</dc:creator>
  <cp:lastModifiedBy>Dave Weilert</cp:lastModifiedBy>
  <cp:revision>135</cp:revision>
  <cp:lastPrinted>2019-01-30T22:42:10Z</cp:lastPrinted>
  <dcterms:created xsi:type="dcterms:W3CDTF">2018-10-05T13:35:10Z</dcterms:created>
  <dcterms:modified xsi:type="dcterms:W3CDTF">2019-03-08T01:14:00Z</dcterms:modified>
</cp:coreProperties>
</file>

<file path=docProps/thumbnail.jpeg>
</file>